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</p:sldIdLst>
  <p:sldSz cy="6858000" cx="9144000"/>
  <p:notesSz cx="6858000" cy="9144000"/>
  <p:embeddedFontLst>
    <p:embeddedFont>
      <p:font typeface="Merriweather Sans"/>
      <p:regular r:id="rId114"/>
      <p:bold r:id="rId115"/>
      <p:italic r:id="rId116"/>
      <p:boldItalic r:id="rId117"/>
    </p:embeddedFont>
    <p:embeddedFont>
      <p:font typeface="Helvetica Neue"/>
      <p:regular r:id="rId118"/>
      <p:bold r:id="rId119"/>
      <p:italic r:id="rId120"/>
      <p:boldItalic r:id="rId121"/>
    </p:embeddedFont>
    <p:embeddedFont>
      <p:font typeface="Gill Sans"/>
      <p:regular r:id="rId122"/>
      <p:bold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121" Type="http://schemas.openxmlformats.org/officeDocument/2006/relationships/font" Target="fonts/HelveticaNeue-boldItalic.fntdata"/><Relationship Id="rId25" Type="http://schemas.openxmlformats.org/officeDocument/2006/relationships/slide" Target="slides/slide21.xml"/><Relationship Id="rId120" Type="http://schemas.openxmlformats.org/officeDocument/2006/relationships/font" Target="fonts/HelveticaNeue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23" Type="http://schemas.openxmlformats.org/officeDocument/2006/relationships/font" Target="fonts/GillSans-bold.fntdata"/><Relationship Id="rId122" Type="http://schemas.openxmlformats.org/officeDocument/2006/relationships/font" Target="fonts/GillSans-regular.fntdata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HelveticaNeue-regular.fntdata"/><Relationship Id="rId117" Type="http://schemas.openxmlformats.org/officeDocument/2006/relationships/font" Target="fonts/MerriweatherSans-boldItalic.fntdata"/><Relationship Id="rId116" Type="http://schemas.openxmlformats.org/officeDocument/2006/relationships/font" Target="fonts/MerriweatherSans-italic.fntdata"/><Relationship Id="rId115" Type="http://schemas.openxmlformats.org/officeDocument/2006/relationships/font" Target="fonts/MerriweatherSans-bold.fntdata"/><Relationship Id="rId119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MerriweatherSans-regular.fntdata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6" name="Google Shape;1466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38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/>
              <a:t>evaluate the learning success of the participants</a:t>
            </a:r>
            <a:endParaRPr/>
          </a:p>
          <a:p>
            <a:pPr indent="-152400" lvl="0" marL="381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/>
              <a:t>provide feedback to the students about their achievements</a:t>
            </a:r>
            <a:endParaRPr/>
          </a:p>
          <a:p>
            <a:pPr indent="-152400" lvl="0" marL="381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/>
              <a:t>ask for feedback on unclear or difficult parts</a:t>
            </a:r>
            <a:endParaRPr/>
          </a:p>
          <a:p>
            <a:pPr indent="-152400" lvl="0" marL="381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/>
              <a:t>point out possible gaps and difficulties</a:t>
            </a:r>
            <a:endParaRPr/>
          </a:p>
          <a:p>
            <a:pPr indent="-152400" lvl="0" marL="381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/>
              <a:t>encourage suggestions for improvement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71e6f80b2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71e6f80b2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Google Shape;478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381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Telefunken TR4, predecessor of the TR440 used by the Computer Science department at the TU Munich in the late 70s/early 80s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381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Telefunken TR4, predecessor of the TR440 used by the Computer Science department at the TU Munich in the late 70s/early 80s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Google Shape;556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381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Telefunken TR4, predecessor of the TR440 used by the Computer Science department at the TU Munich in the late 70s/early 80s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Google Shape;614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38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This is not a program I used, it was too expensive.</a:t>
            </a:r>
            <a:endParaRPr/>
          </a:p>
          <a:p>
            <a:pPr indent="381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/>
              <a:t>“Command line” is a bit optimistic, I believe interaction in the basic system I had was through keyboard shortcuts, function keys, and a primitive editor for machine code.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2" name="Google Shape;1192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381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screenshot extracted from a video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Title Page - Cal Poly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876710" y="4572000"/>
            <a:ext cx="53907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30861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3055317" y="3645296"/>
            <a:ext cx="3033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30861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85800" y="381793"/>
            <a:ext cx="77724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 rot="94717">
            <a:off x="8549491" y="6498441"/>
            <a:ext cx="228687" cy="2412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 Design" showMasterSp="0">
  <p:cSld name="1_Default Desig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.png"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200" y="-76200"/>
            <a:ext cx="9296400" cy="701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2.png"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4600" y="3357562"/>
            <a:ext cx="1422400" cy="14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6732587" y="6383337"/>
            <a:ext cx="2146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40638" marR="4063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900"/>
              </a:buClr>
              <a:buSzPts val="1200"/>
              <a:buFont typeface="Verdana"/>
              <a:buNone/>
            </a:pPr>
            <a:r>
              <a:rPr b="0" i="0" lang="en-US" sz="1200" u="none" cap="none" strike="noStrike">
                <a:solidFill>
                  <a:srgbClr val="FFA900"/>
                </a:solidFill>
                <a:latin typeface="Verdana"/>
                <a:ea typeface="Verdana"/>
                <a:cs typeface="Verdana"/>
                <a:sym typeface="Verdana"/>
              </a:rPr>
              <a:t>©2011</a:t>
            </a:r>
            <a:endParaRPr/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457200" y="92074"/>
            <a:ext cx="82296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F78"/>
              </a:buClr>
              <a:buSzPts val="4000"/>
              <a:buFont typeface="Verdana"/>
              <a:buNone/>
              <a:defRPr b="0" sz="4000">
                <a:solidFill>
                  <a:srgbClr val="5C3F7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31800" lvl="0" marL="457200" marR="40638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85CC"/>
              </a:buClr>
              <a:buSzPts val="3200"/>
              <a:buFont typeface="Verdana"/>
              <a:buChar char="•"/>
              <a:defRPr sz="3200">
                <a:solidFill>
                  <a:srgbClr val="0085C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4063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Char char="○"/>
              <a:defRPr sz="2800">
                <a:latin typeface="Verdana"/>
                <a:ea typeface="Verdana"/>
                <a:cs typeface="Verdana"/>
                <a:sym typeface="Verdana"/>
              </a:defRPr>
            </a:lvl2pPr>
            <a:lvl3pPr indent="-381000" lvl="2" marL="1371600" marR="40638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Char char="■"/>
              <a:defRPr sz="2400"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4063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  <a:defRPr sz="2000"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4063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○"/>
              <a:defRPr sz="2000"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4345334" y="6388100"/>
            <a:ext cx="453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- Title and Content 2 Columns" showMasterSp="0">
  <p:cSld name="484-W16- Title and Content 2 Columns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38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5"/>
          <p:cNvGrpSpPr/>
          <p:nvPr/>
        </p:nvGrpSpPr>
        <p:grpSpPr>
          <a:xfrm>
            <a:off x="12699" y="6362700"/>
            <a:ext cx="1341300" cy="495300"/>
            <a:chOff x="0" y="0"/>
            <a:chExt cx="1341300" cy="495300"/>
          </a:xfrm>
        </p:grpSpPr>
        <p:pic>
          <p:nvPicPr>
            <p:cNvPr descr="image2.png" id="65" name="Google Shape;6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5"/>
            <p:cNvSpPr/>
            <p:nvPr/>
          </p:nvSpPr>
          <p:spPr>
            <a:xfrm>
              <a:off x="0" y="0"/>
              <a:ext cx="1341300" cy="495300"/>
            </a:xfrm>
            <a:prstGeom prst="rect">
              <a:avLst/>
            </a:prstGeom>
            <a:solidFill>
              <a:srgbClr val="F8FC84">
                <a:alpha val="47840"/>
              </a:srgbClr>
            </a:solidFill>
            <a:ln cap="flat" cmpd="sng" w="9525">
              <a:solidFill>
                <a:srgbClr val="000000">
                  <a:alpha val="4784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7" name="Google Shape;67;p15"/>
          <p:cNvSpPr txBox="1"/>
          <p:nvPr/>
        </p:nvSpPr>
        <p:spPr>
          <a:xfrm>
            <a:off x="3069431" y="6553596"/>
            <a:ext cx="2984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2600"/>
              </a:buClr>
              <a:buSzPts val="1350"/>
              <a:buFont typeface="Arial"/>
              <a:buChar char="●"/>
              <a:defRPr b="1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Source Sans Pro"/>
              <a:buChar char=""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5275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Source Sans Pro"/>
              <a:buChar char=""/>
              <a:defRPr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900"/>
              <a:buFont typeface="Source Sans Pro"/>
              <a:buChar char=""/>
              <a:defRPr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0987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C79"/>
              </a:buClr>
              <a:buSzPts val="825"/>
              <a:buFont typeface="Source Sans Pro"/>
              <a:buChar char=""/>
              <a:defRPr sz="1100">
                <a:solidFill>
                  <a:srgbClr val="00A3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 rot="5492">
            <a:off x="8897089" y="6529261"/>
            <a:ext cx="187800" cy="184800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- Title and Content" showMasterSp="0">
  <p:cSld name="484-W16 - Title and Content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38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72" name="Google Shape;7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6"/>
          <p:cNvGrpSpPr/>
          <p:nvPr/>
        </p:nvGrpSpPr>
        <p:grpSpPr>
          <a:xfrm>
            <a:off x="12699" y="6362700"/>
            <a:ext cx="1341300" cy="495300"/>
            <a:chOff x="0" y="0"/>
            <a:chExt cx="1341300" cy="495300"/>
          </a:xfrm>
        </p:grpSpPr>
        <p:pic>
          <p:nvPicPr>
            <p:cNvPr descr="image2.png" id="74" name="Google Shape;74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6"/>
            <p:cNvSpPr/>
            <p:nvPr/>
          </p:nvSpPr>
          <p:spPr>
            <a:xfrm>
              <a:off x="0" y="0"/>
              <a:ext cx="1341300" cy="495300"/>
            </a:xfrm>
            <a:prstGeom prst="rect">
              <a:avLst/>
            </a:prstGeom>
            <a:solidFill>
              <a:srgbClr val="F8FC84">
                <a:alpha val="47840"/>
              </a:srgbClr>
            </a:solidFill>
            <a:ln cap="flat" cmpd="sng" w="9525">
              <a:solidFill>
                <a:srgbClr val="000000">
                  <a:alpha val="4784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6" name="Google Shape;76;p16"/>
          <p:cNvSpPr txBox="1"/>
          <p:nvPr/>
        </p:nvSpPr>
        <p:spPr>
          <a:xfrm>
            <a:off x="3069431" y="6553596"/>
            <a:ext cx="2984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2600"/>
              </a:buClr>
              <a:buSzPts val="1350"/>
              <a:buFont typeface="Arial"/>
              <a:buChar char="●"/>
              <a:defRPr b="1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Source Sans Pro"/>
              <a:buChar char=""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5275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Source Sans Pro"/>
              <a:buChar char=""/>
              <a:defRPr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900"/>
              <a:buFont typeface="Source Sans Pro"/>
              <a:buChar char=""/>
              <a:defRPr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0987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C79"/>
              </a:buClr>
              <a:buSzPts val="825"/>
              <a:buFont typeface="Source Sans Pro"/>
              <a:buChar char=""/>
              <a:defRPr sz="1100">
                <a:solidFill>
                  <a:srgbClr val="00A3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mailto:fkurfess@calpoly.edu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Relationship Id="rId4" Type="http://schemas.openxmlformats.org/officeDocument/2006/relationships/image" Target="../media/image4.png"/><Relationship Id="rId9" Type="http://schemas.openxmlformats.org/officeDocument/2006/relationships/hyperlink" Target="about:blank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hyperlink" Target="about:blan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spreadsheets/d/1DfiBUVYQCyjBgewlHH_CeewqEiW6kTRNMLrzLqLsMQA/pubhtml?gid=0&amp;single=tru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hyperlink" Target="http://www.id-book.com" TargetMode="External"/><Relationship Id="rId7" Type="http://schemas.openxmlformats.org/officeDocument/2006/relationships/hyperlink" Target="mailto:fkurfess@calpoly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hyperlink" Target="http://www.vaxman.de/historic_computers/telefunken/tr440/tr440.jpg" TargetMode="External"/><Relationship Id="rId6" Type="http://schemas.openxmlformats.org/officeDocument/2006/relationships/image" Target="../media/image13.png"/><Relationship Id="rId7" Type="http://schemas.openxmlformats.org/officeDocument/2006/relationships/hyperlink" Target="http://www.uni-saarland.de/typo3temp/pics/a3b60e2be1.jp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Relationship Id="rId7" Type="http://schemas.openxmlformats.org/officeDocument/2006/relationships/hyperlink" Target="http://archive.computerhistory.org/resources/physical-object/telefunken/102668025.1.sm.jpg" TargetMode="External"/><Relationship Id="rId8" Type="http://schemas.openxmlformats.org/officeDocument/2006/relationships/hyperlink" Target="http://archive.computerhistory.org/resources/physical-object/telefunken/102667999.5.lg.jpg?rand=668344533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hyperlink" Target="http://www.qslnet.de/member/dj4kw/lt440.jp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hyperlink" Target="http://www.qslnet.de/member/dj4kw/lplat.jp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hyperlink" Target="http://www.qslnet.de/member/dj4kw/ljim.jpg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31.jpg"/><Relationship Id="rId5" Type="http://schemas.openxmlformats.org/officeDocument/2006/relationships/hyperlink" Target="http://www.epa.gov/athens/learn2model/part-one/career/images/card3.jp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hyperlink" Target="http://www.qslnet.de/member/dj4kw/lcard.jpg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hyperlink" Target="http://www.qslnet.de/member/dj4kw/loink.jpg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jpg"/><Relationship Id="rId4" Type="http://schemas.openxmlformats.org/officeDocument/2006/relationships/image" Target="../media/image34.jpg"/><Relationship Id="rId5" Type="http://schemas.openxmlformats.org/officeDocument/2006/relationships/image" Target="../media/image14.jpg"/><Relationship Id="rId6" Type="http://schemas.openxmlformats.org/officeDocument/2006/relationships/image" Target="../media/image3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://users.csc.calpoly.edu/~fkurfess/Courses/484/W17/Administration/Schedule.html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Relationship Id="rId4" Type="http://schemas.openxmlformats.org/officeDocument/2006/relationships/image" Target="../media/image28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.png"/><Relationship Id="rId4" Type="http://schemas.openxmlformats.org/officeDocument/2006/relationships/hyperlink" Target="http://www.youtube.com/watch?v=Fap-mXY80ls&amp;feature=gv&amp;hl=en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7"/>
          <p:cNvGrpSpPr/>
          <p:nvPr/>
        </p:nvGrpSpPr>
        <p:grpSpPr>
          <a:xfrm>
            <a:off x="-1" y="6375400"/>
            <a:ext cx="1295401" cy="482600"/>
            <a:chOff x="0" y="0"/>
            <a:chExt cx="1295400" cy="482600"/>
          </a:xfrm>
        </p:grpSpPr>
        <p:pic>
          <p:nvPicPr>
            <p:cNvPr descr="cp-c100.gif" id="85" name="Google Shape;85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76200"/>
              <a:ext cx="1270001" cy="368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7"/>
            <p:cNvSpPr/>
            <p:nvPr/>
          </p:nvSpPr>
          <p:spPr>
            <a:xfrm>
              <a:off x="0" y="0"/>
              <a:ext cx="1295400" cy="482600"/>
            </a:xfrm>
            <a:prstGeom prst="rect">
              <a:avLst/>
            </a:prstGeom>
            <a:solidFill>
              <a:srgbClr val="F8FC85">
                <a:alpha val="47843"/>
              </a:srgbClr>
            </a:solidFill>
            <a:ln cap="flat" cmpd="sng" w="9525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17"/>
          <p:cNvGrpSpPr/>
          <p:nvPr/>
        </p:nvGrpSpPr>
        <p:grpSpPr>
          <a:xfrm>
            <a:off x="8178800" y="6400798"/>
            <a:ext cx="698500" cy="419103"/>
            <a:chOff x="0" y="-1"/>
            <a:chExt cx="698500" cy="419102"/>
          </a:xfrm>
        </p:grpSpPr>
        <p:pic>
          <p:nvPicPr>
            <p:cNvPr descr="nav_home.png" id="88" name="Google Shape;88;p17">
              <a:hlinkClick action="ppaction://hlinkshowjump?jump=firstslide"/>
            </p:cNvPr>
            <p:cNvPicPr preferRelativeResize="0"/>
            <p:nvPr/>
          </p:nvPicPr>
          <p:blipFill rotWithShape="1">
            <a:blip r:embed="rId4">
              <a:alphaModFix amt="60000"/>
            </a:blip>
            <a:srcRect b="0" l="0" r="0" t="0"/>
            <a:stretch/>
          </p:blipFill>
          <p:spPr>
            <a:xfrm>
              <a:off x="0" y="114300"/>
              <a:ext cx="190500" cy="190500"/>
            </a:xfrm>
            <a:prstGeom prst="rect">
              <a:avLst/>
            </a:prstGeom>
            <a:noFill/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</p:pic>
        <p:sp>
          <p:nvSpPr>
            <p:cNvPr id="89" name="Google Shape;89;p17">
              <a:hlinkClick action="ppaction://hlinkshowjump?jump=nextslide"/>
            </p:cNvPr>
            <p:cNvSpPr/>
            <p:nvPr/>
          </p:nvSpPr>
          <p:spPr>
            <a:xfrm>
              <a:off x="596900" y="114300"/>
              <a:ext cx="101600" cy="190500"/>
            </a:xfrm>
            <a:prstGeom prst="rightArrow">
              <a:avLst>
                <a:gd fmla="val 40741" name="adj1"/>
                <a:gd fmla="val 200000" name="adj2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17">
              <a:hlinkClick action="ppaction://hlinkshowjump?jump=previousslide"/>
            </p:cNvPr>
            <p:cNvSpPr/>
            <p:nvPr/>
          </p:nvSpPr>
          <p:spPr>
            <a:xfrm>
              <a:off x="254000" y="114300"/>
              <a:ext cx="101600" cy="190500"/>
            </a:xfrm>
            <a:custGeom>
              <a:rect b="b" l="l" r="r" t="t"/>
              <a:pathLst>
                <a:path extrusionOk="0" h="21600" w="21600">
                  <a:moveTo>
                    <a:pt x="21600" y="152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6400"/>
                  </a:lnTo>
                  <a:lnTo>
                    <a:pt x="21600" y="6400"/>
                  </a:lnTo>
                  <a:lnTo>
                    <a:pt x="21600" y="152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rot="5400000">
              <a:off x="425450" y="-44451"/>
              <a:ext cx="101601" cy="190501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-5400000">
              <a:off x="425450" y="273050"/>
              <a:ext cx="101601" cy="190500"/>
            </a:xfrm>
            <a:custGeom>
              <a:rect b="b" l="l" r="r" t="t"/>
              <a:pathLst>
                <a:path extrusionOk="0" h="21600" w="21600">
                  <a:moveTo>
                    <a:pt x="21600" y="14133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7467"/>
                  </a:lnTo>
                  <a:lnTo>
                    <a:pt x="21600" y="7467"/>
                  </a:lnTo>
                  <a:lnTo>
                    <a:pt x="21600" y="14133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2011-CSE-Logo-512.jpg" id="93" name="Google Shape;9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876710" y="4572000"/>
            <a:ext cx="53907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5" marL="0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Professor</a:t>
            </a:r>
            <a:endParaRPr/>
          </a:p>
          <a:p>
            <a:pPr indent="0" lvl="5" marL="0" marR="39199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Computer Science Department</a:t>
            </a:r>
            <a:endParaRPr/>
          </a:p>
          <a:p>
            <a:pPr indent="0" lvl="5" marL="0" marR="39199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California Polytechnic State University</a:t>
            </a:r>
            <a:endParaRPr/>
          </a:p>
          <a:p>
            <a:pPr indent="0" lvl="5" marL="0" marR="39199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San Luis Obispo, CA, U.S.A.</a:t>
            </a:r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3055317" y="3645296"/>
            <a:ext cx="3033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5" marL="0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0433FF"/>
                </a:solidFill>
              </a:rPr>
              <a:t>Franz J. Kurfess</a:t>
            </a:r>
            <a:endParaRPr/>
          </a:p>
        </p:txBody>
      </p:sp>
      <p:grpSp>
        <p:nvGrpSpPr>
          <p:cNvPr id="96" name="Google Shape;96;p17"/>
          <p:cNvGrpSpPr/>
          <p:nvPr/>
        </p:nvGrpSpPr>
        <p:grpSpPr>
          <a:xfrm>
            <a:off x="0" y="6375400"/>
            <a:ext cx="1295400" cy="482600"/>
            <a:chOff x="0" y="0"/>
            <a:chExt cx="1295400" cy="482600"/>
          </a:xfrm>
        </p:grpSpPr>
        <p:pic>
          <p:nvPicPr>
            <p:cNvPr descr="image.png" id="97" name="Google Shape;97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00" y="76200"/>
              <a:ext cx="1270000" cy="36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7"/>
            <p:cNvSpPr/>
            <p:nvPr/>
          </p:nvSpPr>
          <p:spPr>
            <a:xfrm>
              <a:off x="0" y="0"/>
              <a:ext cx="1295400" cy="4826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17"/>
          <p:cNvGrpSpPr/>
          <p:nvPr/>
        </p:nvGrpSpPr>
        <p:grpSpPr>
          <a:xfrm>
            <a:off x="8178800" y="6400800"/>
            <a:ext cx="698500" cy="419101"/>
            <a:chOff x="0" y="0"/>
            <a:chExt cx="698500" cy="419100"/>
          </a:xfrm>
        </p:grpSpPr>
        <p:pic>
          <p:nvPicPr>
            <p:cNvPr descr="image.png" id="100" name="Google Shape;100;p17">
              <a:hlinkClick action="ppaction://hlinkshowjump?jump=firstslide"/>
            </p:cNvPr>
            <p:cNvPicPr preferRelativeResize="0"/>
            <p:nvPr/>
          </p:nvPicPr>
          <p:blipFill rotWithShape="1">
            <a:blip r:embed="rId7">
              <a:alphaModFix amt="59999"/>
            </a:blip>
            <a:srcRect b="0" l="0" r="0" t="0"/>
            <a:stretch/>
          </p:blipFill>
          <p:spPr>
            <a:xfrm>
              <a:off x="0" y="114300"/>
              <a:ext cx="190500" cy="190500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dir="16200000" dist="12699">
                <a:srgbClr val="000000">
                  <a:alpha val="79607"/>
                </a:srgbClr>
              </a:outerShdw>
            </a:effectLst>
          </p:spPr>
        </p:pic>
        <p:sp>
          <p:nvSpPr>
            <p:cNvPr id="101" name="Google Shape;101;p17">
              <a:hlinkClick action="ppaction://hlinkshowjump?jump=nextslide"/>
            </p:cNvPr>
            <p:cNvSpPr/>
            <p:nvPr/>
          </p:nvSpPr>
          <p:spPr>
            <a:xfrm>
              <a:off x="596900" y="114300"/>
              <a:ext cx="101600" cy="190500"/>
            </a:xfrm>
            <a:prstGeom prst="rightArrow">
              <a:avLst>
                <a:gd fmla="val 40741" name="adj1"/>
                <a:gd fmla="val 200000" name="adj2"/>
              </a:avLst>
            </a:prstGeom>
            <a:solidFill>
              <a:srgbClr val="FFFFFF">
                <a:alpha val="59607"/>
              </a:srgbClr>
            </a:solidFill>
            <a:ln>
              <a:noFill/>
            </a:ln>
            <a:effectLst>
              <a:outerShdw blurRad="63500" rotWithShape="0" dir="16200000" dist="12699">
                <a:srgbClr val="000000">
                  <a:alpha val="79607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7">
              <a:hlinkClick action="ppaction://hlinkshowjump?jump=previousslide"/>
            </p:cNvPr>
            <p:cNvSpPr/>
            <p:nvPr/>
          </p:nvSpPr>
          <p:spPr>
            <a:xfrm flipH="1">
              <a:off x="254000" y="114300"/>
              <a:ext cx="101600" cy="190500"/>
            </a:xfrm>
            <a:prstGeom prst="rightArrow">
              <a:avLst>
                <a:gd fmla="val 40741" name="adj1"/>
                <a:gd fmla="val 200000" name="adj2"/>
              </a:avLst>
            </a:prstGeom>
            <a:solidFill>
              <a:srgbClr val="FFFFFF">
                <a:alpha val="59607"/>
              </a:srgbClr>
            </a:solidFill>
            <a:ln>
              <a:noFill/>
            </a:ln>
            <a:effectLst>
              <a:outerShdw blurRad="63500" rotWithShape="0" dir="16200000" dist="12699">
                <a:srgbClr val="000000">
                  <a:alpha val="79607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7">
              <a:hlinkClick r:id="rId8"/>
            </p:cNvPr>
            <p:cNvSpPr/>
            <p:nvPr/>
          </p:nvSpPr>
          <p:spPr>
            <a:xfrm flipH="1" rot="5400000">
              <a:off x="425450" y="-44450"/>
              <a:ext cx="101600" cy="190500"/>
            </a:xfrm>
            <a:prstGeom prst="rightArrow">
              <a:avLst>
                <a:gd fmla="val 100000" name="adj1"/>
                <a:gd fmla="val 337500" name="adj2"/>
              </a:avLst>
            </a:prstGeom>
            <a:solidFill>
              <a:srgbClr val="FFFFFF">
                <a:alpha val="59607"/>
              </a:srgbClr>
            </a:solidFill>
            <a:ln>
              <a:noFill/>
            </a:ln>
            <a:effectLst>
              <a:outerShdw blurRad="63500" rotWithShape="0" dir="16200000" dist="12699">
                <a:srgbClr val="000000">
                  <a:alpha val="79607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7">
              <a:hlinkClick r:id="rId9"/>
            </p:cNvPr>
            <p:cNvSpPr/>
            <p:nvPr/>
          </p:nvSpPr>
          <p:spPr>
            <a:xfrm flipH="1" rot="-5400000">
              <a:off x="425450" y="273050"/>
              <a:ext cx="101600" cy="190500"/>
            </a:xfrm>
            <a:prstGeom prst="rightArrow">
              <a:avLst>
                <a:gd fmla="val 30870" name="adj1"/>
                <a:gd fmla="val 212500" name="adj2"/>
              </a:avLst>
            </a:prstGeom>
            <a:solidFill>
              <a:srgbClr val="FFFFFF">
                <a:alpha val="59607"/>
              </a:srgbClr>
            </a:solidFill>
            <a:ln>
              <a:noFill/>
            </a:ln>
            <a:effectLst>
              <a:outerShdw blurRad="63500" rotWithShape="0" dir="16200000" dist="12699">
                <a:srgbClr val="000000">
                  <a:alpha val="79607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7"/>
          <p:cNvSpPr txBox="1"/>
          <p:nvPr>
            <p:ph type="title"/>
          </p:nvPr>
        </p:nvSpPr>
        <p:spPr>
          <a:xfrm>
            <a:off x="685800" y="381793"/>
            <a:ext cx="7772400" cy="283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rPr>
              <a:t>CPE/CSC 486: </a:t>
            </a:r>
            <a:br>
              <a:rPr b="1" i="0" lang="en-US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rPr>
              <a:t>Human-Computer Interaction</a:t>
            </a:r>
            <a:endParaRPr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 rot="96304">
            <a:off x="8578215" y="6498490"/>
            <a:ext cx="171367" cy="24129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sz="900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3055317" y="6362700"/>
            <a:ext cx="3033367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5" marL="0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433FF"/>
                </a:solidFill>
                <a:latin typeface="Courier New"/>
                <a:ea typeface="Courier New"/>
                <a:cs typeface="Courier New"/>
                <a:sym typeface="Courier New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fkurfess@calpoly.edu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201" name="Google Shape;201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6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2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Terminology</a:t>
            </a:r>
            <a:endParaRPr/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task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actions to be performed in order to solve a problem in an application domain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goal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desired output from a completed task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task analysis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identification of the problems space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125"/>
              <a:buChar char=""/>
            </a:pPr>
            <a:r>
              <a:rPr lang="en-US" sz="1500">
                <a:solidFill>
                  <a:srgbClr val="003DCC"/>
                </a:solidFill>
              </a:rPr>
              <a:t>in particular domain, goals, intentions, specific tasks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user language (task language)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describes the problem to be solved in terms familiar to the user 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 language (core language)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describes the functionality of the system in terms familiar to the designer or developer</a:t>
            </a:r>
            <a:endParaRPr/>
          </a:p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3" name="Google Shape;1393;p116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394" name="Google Shape;1394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5" name="Google Shape;1395;p116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6" name="Google Shape;1396;p11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Ubiquitous Computing - Capabilities</a:t>
            </a:r>
            <a:endParaRPr/>
          </a:p>
        </p:txBody>
      </p:sp>
      <p:sp>
        <p:nvSpPr>
          <p:cNvPr id="1397" name="Google Shape;1397;p116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core capabilities defined by the application are or task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often very limited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sometimes augmented for better functionality or interaction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Input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often buttons, remote control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Output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screen, audio, actuators (performing specific functions)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computational capabilities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often embedded microprocessors</a:t>
            </a:r>
            <a:endParaRPr/>
          </a:p>
        </p:txBody>
      </p:sp>
      <p:sp>
        <p:nvSpPr>
          <p:cNvPr id="1398" name="Google Shape;1398;p11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3" name="Google Shape;1403;p117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404" name="Google Shape;1404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5" name="Google Shape;1405;p117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6" name="Google Shape;1406;p11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Ubiquitous Computing - Advantages </a:t>
            </a:r>
            <a:endParaRPr/>
          </a:p>
        </p:txBody>
      </p:sp>
      <p:sp>
        <p:nvSpPr>
          <p:cNvPr id="1407" name="Google Shape;1407;p11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familiar devices and tasks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added functionality for such devices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better interaction with devices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e.g. Tivo vs. VCR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connectivity between computers and household or personal devices</a:t>
            </a:r>
            <a:endParaRPr/>
          </a:p>
        </p:txBody>
      </p:sp>
      <p:sp>
        <p:nvSpPr>
          <p:cNvPr id="1408" name="Google Shape;1408;p11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" name="Google Shape;1413;p118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414" name="Google Shape;1414;p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5" name="Google Shape;1415;p118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11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Ubiquitous Computing - Limitations</a:t>
            </a:r>
            <a:endParaRPr/>
          </a:p>
        </p:txBody>
      </p:sp>
      <p:sp>
        <p:nvSpPr>
          <p:cNvPr id="1417" name="Google Shape;1417;p11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limited computational capabilities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limited interaction methods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coordination and synchronization</a:t>
            </a:r>
            <a:endParaRPr/>
          </a:p>
        </p:txBody>
      </p:sp>
      <p:sp>
        <p:nvSpPr>
          <p:cNvPr id="1418" name="Google Shape;1418;p11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" name="Google Shape;1423;p119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424" name="Google Shape;1424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5" name="Google Shape;1425;p119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6" name="Google Shape;1426;p11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Intelligent Agents</a:t>
            </a:r>
            <a:endParaRPr/>
          </a:p>
        </p:txBody>
      </p:sp>
      <p:sp>
        <p:nvSpPr>
          <p:cNvPr id="1427" name="Google Shape;1427;p11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user conveys intentions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goals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critical parameters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computer handles mundane and tedious activities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repetitive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easy to automate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less, but more effective interaction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computer acts more autonomously</a:t>
            </a:r>
            <a:endParaRPr/>
          </a:p>
        </p:txBody>
      </p:sp>
      <p:sp>
        <p:nvSpPr>
          <p:cNvPr id="1428" name="Google Shape;1428;p119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120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434" name="Google Shape;1434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5" name="Google Shape;1435;p120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6" name="Google Shape;1436;p12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 Interaction Styles</a:t>
            </a:r>
            <a:endParaRPr/>
          </a:p>
        </p:txBody>
      </p:sp>
      <p:sp>
        <p:nvSpPr>
          <p:cNvPr id="1437" name="Google Shape;1437;p120"/>
          <p:cNvSpPr txBox="1"/>
          <p:nvPr/>
        </p:nvSpPr>
        <p:spPr>
          <a:xfrm>
            <a:off x="590550" y="1327943"/>
            <a:ext cx="1464134" cy="4292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 Style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 language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Fill-in Form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Question-and-Answer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Manipulation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Non-Command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Language</a:t>
            </a:r>
            <a:endParaRPr/>
          </a:p>
        </p:txBody>
      </p:sp>
      <p:sp>
        <p:nvSpPr>
          <p:cNvPr id="1438" name="Google Shape;1438;p120"/>
          <p:cNvSpPr txBox="1"/>
          <p:nvPr/>
        </p:nvSpPr>
        <p:spPr>
          <a:xfrm>
            <a:off x="2444750" y="1327943"/>
            <a:ext cx="2298701" cy="4292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Mainly used 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Batch processing, e-mail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Command-line interfaces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Full-screen interfaces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Command-line interfaces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Full-screen, WIMP, telephone-based interfaces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WIMP, virtual reality interfaces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Future interfaces, virtual reality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interfaces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Future interfaces</a:t>
            </a:r>
            <a:endParaRPr/>
          </a:p>
        </p:txBody>
      </p:sp>
      <p:sp>
        <p:nvSpPr>
          <p:cNvPr id="1439" name="Google Shape;1439;p120"/>
          <p:cNvSpPr txBox="1"/>
          <p:nvPr/>
        </p:nvSpPr>
        <p:spPr>
          <a:xfrm>
            <a:off x="4799012" y="1327149"/>
            <a:ext cx="3975101" cy="445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Main Characteristics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Does not require user intervention. Works even when user and computer are in a different time or place.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Easy to edit and reuse command history. Powerful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language can support very complex operations.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Many fields can be seen and edited at once.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 controls the user. Suited for casual use.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Frees user from remembering options, at cost of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potentially being slow or having confusing hierarchy.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is in control. Enables metaphors from real world. Good for graphics.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is freed to concentrate on the domain, and need to control the computer. Computer monitors users and interprets their actions.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Ideally, allows unconstrained input to handle frequently challenging problems.</a:t>
            </a:r>
            <a:endParaRPr/>
          </a:p>
        </p:txBody>
      </p:sp>
      <p:sp>
        <p:nvSpPr>
          <p:cNvPr id="1440" name="Google Shape;1440;p120"/>
          <p:cNvSpPr/>
          <p:nvPr/>
        </p:nvSpPr>
        <p:spPr>
          <a:xfrm>
            <a:off x="546100" y="1276350"/>
            <a:ext cx="8140700" cy="45529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1" name="Google Shape;1441;p120"/>
          <p:cNvCxnSpPr/>
          <p:nvPr/>
        </p:nvCxnSpPr>
        <p:spPr>
          <a:xfrm>
            <a:off x="546099" y="1631950"/>
            <a:ext cx="8140701" cy="1588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42" name="Google Shape;1442;p120"/>
          <p:cNvCxnSpPr/>
          <p:nvPr/>
        </p:nvCxnSpPr>
        <p:spPr>
          <a:xfrm>
            <a:off x="546099" y="2178050"/>
            <a:ext cx="8140701" cy="1588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43" name="Google Shape;1443;p120"/>
          <p:cNvCxnSpPr/>
          <p:nvPr/>
        </p:nvCxnSpPr>
        <p:spPr>
          <a:xfrm>
            <a:off x="546099" y="2711450"/>
            <a:ext cx="8140701" cy="1588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44" name="Google Shape;1444;p120"/>
          <p:cNvCxnSpPr/>
          <p:nvPr/>
        </p:nvCxnSpPr>
        <p:spPr>
          <a:xfrm>
            <a:off x="546099" y="3168650"/>
            <a:ext cx="8140701" cy="1588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45" name="Google Shape;1445;p120"/>
          <p:cNvCxnSpPr/>
          <p:nvPr/>
        </p:nvCxnSpPr>
        <p:spPr>
          <a:xfrm>
            <a:off x="546099" y="3625850"/>
            <a:ext cx="8140701" cy="1588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46" name="Google Shape;1446;p120"/>
          <p:cNvCxnSpPr/>
          <p:nvPr/>
        </p:nvCxnSpPr>
        <p:spPr>
          <a:xfrm>
            <a:off x="546099" y="4159250"/>
            <a:ext cx="8140701" cy="1588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47" name="Google Shape;1447;p120"/>
          <p:cNvCxnSpPr/>
          <p:nvPr/>
        </p:nvCxnSpPr>
        <p:spPr>
          <a:xfrm>
            <a:off x="546099" y="4692650"/>
            <a:ext cx="8140701" cy="1588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48" name="Google Shape;1448;p120"/>
          <p:cNvCxnSpPr/>
          <p:nvPr/>
        </p:nvCxnSpPr>
        <p:spPr>
          <a:xfrm>
            <a:off x="546099" y="5378450"/>
            <a:ext cx="8140701" cy="1588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49" name="Google Shape;1449;p120"/>
          <p:cNvCxnSpPr/>
          <p:nvPr/>
        </p:nvCxnSpPr>
        <p:spPr>
          <a:xfrm>
            <a:off x="2368549" y="1270000"/>
            <a:ext cx="1589" cy="4559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50" name="Google Shape;1450;p120"/>
          <p:cNvCxnSpPr/>
          <p:nvPr/>
        </p:nvCxnSpPr>
        <p:spPr>
          <a:xfrm>
            <a:off x="4730749" y="1270000"/>
            <a:ext cx="1589" cy="4559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51" name="Google Shape;1451;p120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  <p:sp>
        <p:nvSpPr>
          <p:cNvPr id="1452" name="Google Shape;1452;p120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121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458" name="Google Shape;1458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121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0" name="Google Shape;1460;p12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 Interaction Styles</a:t>
            </a:r>
            <a:endParaRPr/>
          </a:p>
        </p:txBody>
      </p:sp>
      <p:sp>
        <p:nvSpPr>
          <p:cNvPr id="1461" name="Google Shape;1461;p12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many interaction styles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not always possible to draw clear, unambiguous distinctions between different interaction styles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the selection of an appropriate interaction style depends on many factors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application, users, characteristics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tasks 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simple, walk-up-and-use vs. browsing and data entry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time to complete the tasks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accuracy to complete the tasks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levels of experience</a:t>
            </a:r>
            <a:endParaRPr/>
          </a:p>
        </p:txBody>
      </p:sp>
      <p:sp>
        <p:nvSpPr>
          <p:cNvPr id="1462" name="Google Shape;1462;p121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463" name="Google Shape;1463;p121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8" name="Google Shape;1468;p122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469" name="Google Shape;1469;p1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22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1" name="Google Shape;1471;p12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Post-Test</a:t>
            </a:r>
            <a:endParaRPr/>
          </a:p>
        </p:txBody>
      </p:sp>
      <p:sp>
        <p:nvSpPr>
          <p:cNvPr id="1472" name="Google Shape;1472;p12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73" name="Google Shape;1473;p122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123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479" name="Google Shape;1479;p1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0" name="Google Shape;1480;p123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1" name="Google Shape;1481;p12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/>
          </a:p>
        </p:txBody>
      </p:sp>
      <p:sp>
        <p:nvSpPr>
          <p:cNvPr id="1482" name="Google Shape;1482;p12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Criteria</a:t>
            </a:r>
            <a:endParaRPr/>
          </a:p>
        </p:txBody>
      </p:sp>
      <p:sp>
        <p:nvSpPr>
          <p:cNvPr id="1483" name="Google Shape;1483;p123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8" name="Google Shape;1488;p124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489" name="Google Shape;1489;p1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124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1" name="Google Shape;1491;p12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Concepts and Terms</a:t>
            </a:r>
            <a:endParaRPr/>
          </a:p>
        </p:txBody>
      </p:sp>
      <p:sp>
        <p:nvSpPr>
          <p:cNvPr id="1492" name="Google Shape;1492;p12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 fontScale="25000" lnSpcReduction="20000"/>
          </a:bodyPr>
          <a:lstStyle/>
          <a:p>
            <a:pPr indent="-306387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batch system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command-line interface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contextual task analysis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desktop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direct manipulation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forms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full-screen interface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goal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graphical user interface (GUI)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heuristic evaluation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hierarchical menu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human-machine interface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intelligent agent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interaction style</a:t>
            </a:r>
            <a:endParaRPr/>
          </a:p>
          <a:p>
            <a:pPr indent="-292100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None/>
            </a:pPr>
            <a:r>
              <a:t/>
            </a:r>
            <a:endParaRPr sz="1200"/>
          </a:p>
          <a:p>
            <a:pPr indent="-292100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None/>
            </a:pPr>
            <a:r>
              <a:t/>
            </a:r>
            <a:endParaRPr sz="1200"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menu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mouse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natural language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networked menu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system language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task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task analysis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usability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user-centered design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user interface design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user language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user requirements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What You See Is What You Get” (WYSIWYG)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WIMP</a:t>
            </a:r>
            <a:endParaRPr/>
          </a:p>
          <a:p>
            <a:pPr indent="-306387" lvl="0" marL="3492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75000"/>
              <a:buChar char="●"/>
            </a:pPr>
            <a:r>
              <a:rPr lang="en-US" sz="1200"/>
              <a:t>window</a:t>
            </a:r>
            <a:endParaRPr/>
          </a:p>
        </p:txBody>
      </p:sp>
      <p:sp>
        <p:nvSpPr>
          <p:cNvPr id="1493" name="Google Shape;1493;p124"/>
          <p:cNvSpPr txBox="1"/>
          <p:nvPr>
            <p:ph idx="12" type="sldNum"/>
          </p:nvPr>
        </p:nvSpPr>
        <p:spPr>
          <a:xfrm rot="5492">
            <a:off x="8897089" y="6529261"/>
            <a:ext cx="187800" cy="184800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2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Summary</a:t>
            </a:r>
            <a:endParaRPr/>
          </a:p>
        </p:txBody>
      </p:sp>
      <p:sp>
        <p:nvSpPr>
          <p:cNvPr id="1499" name="Google Shape;1499;p12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practically all current interaction styles are variations of command-based interfaces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the currently predominant interaction style with computers is the WIMP interface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windows, icons, mouse, pull-down menus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mobile technology is taking over more tasks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the selection among various possible interaction styles depends on user background, task requirements, technology, and economical factors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emerging technologies like natural language processing or intelligent agents may cause a shift towards non-command interfaces</a:t>
            </a:r>
            <a:endParaRPr/>
          </a:p>
        </p:txBody>
      </p:sp>
      <p:sp>
        <p:nvSpPr>
          <p:cNvPr id="1500" name="Google Shape;1500;p12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211" name="Google Shape;21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7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2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 Model</a:t>
            </a:r>
            <a:endParaRPr/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execution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establishing the goal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forming the intention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specifying the action sequence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executing the action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evaluation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perceiving the system state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interpreting the system state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evaluation of the system state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with respect to goals and intentions</a:t>
            </a:r>
            <a:endParaRPr/>
          </a:p>
        </p:txBody>
      </p:sp>
      <p:sp>
        <p:nvSpPr>
          <p:cNvPr id="215" name="Google Shape;215;p27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2390245" y="6489700"/>
            <a:ext cx="1254722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[Norman, Dix]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8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222" name="Google Shape;22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8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28"/>
          <p:cNvSpPr txBox="1"/>
          <p:nvPr>
            <p:ph type="title"/>
          </p:nvPr>
        </p:nvSpPr>
        <p:spPr>
          <a:xfrm>
            <a:off x="549274" y="12699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 Styles</a:t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term covers all of the ways that users interact with a computer system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also referred to as communication styles or dialog styles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represent alternative design strategies for the UI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each style offers its own way of organizing the system’s functionality, of managing the user’s inputs, and of presenting information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e.g. display-based interfaces -&gt; menus, mice, windows, widgets, icons, buttons, function keys, etc.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provide a behavioral view of how the user communicates with the system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“look  and feel”</a:t>
            </a:r>
            <a:endParaRPr/>
          </a:p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9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233" name="Google Shape;23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29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2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 Criteria </a:t>
            </a:r>
            <a:b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Interaction Styles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representational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how a system “looks and feels” (graphical), or “sounds and feels” (speech)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operational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how a system links sequences of operations together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 maps the representations used onto its functions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navigational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awareness of what users can do at each stage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how they can move through the system</a:t>
            </a:r>
            <a:endParaRPr/>
          </a:p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 rot="45083">
            <a:off x="8900263" y="6529234"/>
            <a:ext cx="183016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0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244" name="Google Shape;24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30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3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 Framework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components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system, user, input, output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input and output together form the interface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each of the components may have its own language to describe the objects and actions it is concerned with</a:t>
            </a:r>
            <a:endParaRPr/>
          </a:p>
        </p:txBody>
      </p:sp>
      <p:sp>
        <p:nvSpPr>
          <p:cNvPr id="248" name="Google Shape;248;p3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3854979" y="6305550"/>
            <a:ext cx="419101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[Dix]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1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255" name="Google Shape;255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1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3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 Framework</a:t>
            </a:r>
            <a:endParaRPr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9" name="Google Shape;259;p3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3871912" y="6335183"/>
            <a:ext cx="419101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[Dix]</a:t>
            </a:r>
            <a:endParaRPr/>
          </a:p>
        </p:txBody>
      </p:sp>
      <p:grpSp>
        <p:nvGrpSpPr>
          <p:cNvPr id="261" name="Google Shape;261;p31"/>
          <p:cNvGrpSpPr/>
          <p:nvPr/>
        </p:nvGrpSpPr>
        <p:grpSpPr>
          <a:xfrm>
            <a:off x="671512" y="1357312"/>
            <a:ext cx="8260559" cy="4351340"/>
            <a:chOff x="0" y="120649"/>
            <a:chExt cx="8260558" cy="4351339"/>
          </a:xfrm>
        </p:grpSpPr>
        <p:grpSp>
          <p:nvGrpSpPr>
            <p:cNvPr id="262" name="Google Shape;262;p31"/>
            <p:cNvGrpSpPr/>
            <p:nvPr/>
          </p:nvGrpSpPr>
          <p:grpSpPr>
            <a:xfrm>
              <a:off x="0" y="1436687"/>
              <a:ext cx="1872458" cy="2330451"/>
              <a:chOff x="0" y="0"/>
              <a:chExt cx="1872457" cy="2330450"/>
            </a:xfrm>
          </p:grpSpPr>
          <p:sp>
            <p:nvSpPr>
              <p:cNvPr id="263" name="Google Shape;263;p31"/>
              <p:cNvSpPr/>
              <p:nvPr/>
            </p:nvSpPr>
            <p:spPr>
              <a:xfrm>
                <a:off x="0" y="0"/>
                <a:ext cx="1206500" cy="2120900"/>
              </a:xfrm>
              <a:prstGeom prst="rect">
                <a:avLst/>
              </a:prstGeom>
              <a:solidFill>
                <a:srgbClr val="00CECE"/>
              </a:solidFill>
              <a:ln cap="flat" cmpd="sng" w="254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40640" marR="40640" rtl="0" algn="l">
                  <a:lnSpc>
                    <a:spcPct val="9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4" name="Google Shape;264;p31"/>
              <p:cNvCxnSpPr/>
              <p:nvPr/>
            </p:nvCxnSpPr>
            <p:spPr>
              <a:xfrm>
                <a:off x="602456" y="1060450"/>
                <a:ext cx="1270001" cy="127000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</p:grpSp>
        <p:cxnSp>
          <p:nvCxnSpPr>
            <p:cNvPr id="265" name="Google Shape;265;p31"/>
            <p:cNvCxnSpPr/>
            <p:nvPr/>
          </p:nvCxnSpPr>
          <p:spPr>
            <a:xfrm>
              <a:off x="187325" y="806449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grpSp>
          <p:nvGrpSpPr>
            <p:cNvPr id="266" name="Google Shape;266;p31"/>
            <p:cNvGrpSpPr/>
            <p:nvPr/>
          </p:nvGrpSpPr>
          <p:grpSpPr>
            <a:xfrm>
              <a:off x="6419850" y="958849"/>
              <a:ext cx="1840708" cy="1912941"/>
              <a:chOff x="0" y="120649"/>
              <a:chExt cx="1840707" cy="1912939"/>
            </a:xfrm>
          </p:grpSpPr>
          <p:grpSp>
            <p:nvGrpSpPr>
              <p:cNvPr id="267" name="Google Shape;267;p31"/>
              <p:cNvGrpSpPr/>
              <p:nvPr/>
            </p:nvGrpSpPr>
            <p:grpSpPr>
              <a:xfrm>
                <a:off x="0" y="903287"/>
                <a:ext cx="1130300" cy="1130301"/>
                <a:chOff x="0" y="0"/>
                <a:chExt cx="1130300" cy="1130300"/>
              </a:xfrm>
            </p:grpSpPr>
            <p:sp>
              <p:nvSpPr>
                <p:cNvPr id="268" name="Google Shape;268;p31"/>
                <p:cNvSpPr/>
                <p:nvPr/>
              </p:nvSpPr>
              <p:spPr>
                <a:xfrm>
                  <a:off x="0" y="0"/>
                  <a:ext cx="1130300" cy="1130300"/>
                </a:xfrm>
                <a:prstGeom prst="ellipse">
                  <a:avLst/>
                </a:prstGeom>
                <a:solidFill>
                  <a:srgbClr val="00FF00"/>
                </a:solidFill>
                <a:ln cap="flat" cmpd="sng" w="254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40640" marR="40640" rtl="0" algn="l">
                    <a:lnSpc>
                      <a:spcPct val="9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31"/>
                <p:cNvSpPr/>
                <p:nvPr/>
              </p:nvSpPr>
              <p:spPr>
                <a:xfrm rot="-5820000">
                  <a:off x="391318" y="497681"/>
                  <a:ext cx="393701" cy="14288"/>
                </a:xfrm>
                <a:custGeom>
                  <a:rect b="b" l="l" r="r" t="t"/>
                  <a:pathLst>
                    <a:path extrusionOk="0" h="21600" w="21600">
                      <a:moveTo>
                        <a:pt x="21600" y="0"/>
                      </a:moveTo>
                      <a:cubicBezTo>
                        <a:pt x="21600" y="11930"/>
                        <a:pt x="11929" y="21600"/>
                        <a:pt x="0" y="21600"/>
                      </a:cubicBezTo>
                    </a:path>
                  </a:pathLst>
                </a:custGeom>
                <a:noFill/>
                <a:ln cap="rnd" cmpd="sng" w="50800">
                  <a:solidFill>
                    <a:srgbClr val="FC012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40640" marR="40640" rtl="0" algn="l">
                    <a:lnSpc>
                      <a:spcPct val="9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31"/>
                <p:cNvSpPr/>
                <p:nvPr/>
              </p:nvSpPr>
              <p:spPr>
                <a:xfrm rot="8220000">
                  <a:off x="387350" y="660400"/>
                  <a:ext cx="407988" cy="352425"/>
                </a:xfrm>
                <a:custGeom>
                  <a:rect b="b" l="l" r="r" t="t"/>
                  <a:pathLst>
                    <a:path extrusionOk="0" h="21600" w="21600">
                      <a:moveTo>
                        <a:pt x="0" y="1"/>
                      </a:moveTo>
                      <a:cubicBezTo>
                        <a:pt x="28" y="1"/>
                        <a:pt x="56" y="0"/>
                        <a:pt x="85" y="0"/>
                      </a:cubicBezTo>
                      <a:cubicBezTo>
                        <a:pt x="11930" y="0"/>
                        <a:pt x="21547" y="9655"/>
                        <a:pt x="21600" y="21600"/>
                      </a:cubicBezTo>
                    </a:path>
                  </a:pathLst>
                </a:custGeom>
                <a:noFill/>
                <a:ln cap="rnd" cmpd="sng" w="25400">
                  <a:solidFill>
                    <a:srgbClr val="FC012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40640" marR="40640" rtl="0" algn="l">
                    <a:lnSpc>
                      <a:spcPct val="9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31"/>
                <p:cNvSpPr/>
                <p:nvPr/>
              </p:nvSpPr>
              <p:spPr>
                <a:xfrm>
                  <a:off x="228600" y="304800"/>
                  <a:ext cx="139700" cy="139700"/>
                </a:xfrm>
                <a:prstGeom prst="ellipse">
                  <a:avLst/>
                </a:prstGeom>
                <a:solidFill>
                  <a:srgbClr val="000020"/>
                </a:solidFill>
                <a:ln cap="flat" cmpd="sng" w="12700">
                  <a:solidFill>
                    <a:srgbClr val="00002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40640" marR="40640" rtl="0" algn="l">
                    <a:lnSpc>
                      <a:spcPct val="9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31"/>
                <p:cNvSpPr/>
                <p:nvPr/>
              </p:nvSpPr>
              <p:spPr>
                <a:xfrm>
                  <a:off x="762000" y="304800"/>
                  <a:ext cx="139700" cy="139700"/>
                </a:xfrm>
                <a:prstGeom prst="ellipse">
                  <a:avLst/>
                </a:prstGeom>
                <a:solidFill>
                  <a:srgbClr val="000020"/>
                </a:solidFill>
                <a:ln cap="flat" cmpd="sng" w="12700">
                  <a:solidFill>
                    <a:srgbClr val="00002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40640" marR="40640" rtl="0" algn="l">
                    <a:lnSpc>
                      <a:spcPct val="9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73" name="Google Shape;273;p31"/>
              <p:cNvCxnSpPr/>
              <p:nvPr/>
            </p:nvCxnSpPr>
            <p:spPr>
              <a:xfrm>
                <a:off x="570706" y="120649"/>
                <a:ext cx="1270001" cy="1270001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</p:grpSp>
        <p:sp>
          <p:nvSpPr>
            <p:cNvPr id="274" name="Google Shape;274;p31"/>
            <p:cNvSpPr/>
            <p:nvPr/>
          </p:nvSpPr>
          <p:spPr>
            <a:xfrm>
              <a:off x="3357562" y="674687"/>
              <a:ext cx="1282701" cy="3797301"/>
            </a:xfrm>
            <a:prstGeom prst="ellipse">
              <a:avLst/>
            </a:prstGeom>
            <a:solidFill>
              <a:srgbClr val="C000C0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814762" y="3189287"/>
              <a:ext cx="368301" cy="901701"/>
            </a:xfrm>
            <a:prstGeom prst="ellipse">
              <a:avLst/>
            </a:prstGeom>
            <a:solidFill>
              <a:srgbClr val="FC0128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p31"/>
            <p:cNvCxnSpPr/>
            <p:nvPr/>
          </p:nvCxnSpPr>
          <p:spPr>
            <a:xfrm>
              <a:off x="3514725" y="120649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77" name="Google Shape;277;p31"/>
            <p:cNvCxnSpPr/>
            <p:nvPr/>
          </p:nvCxnSpPr>
          <p:spPr>
            <a:xfrm>
              <a:off x="3624262" y="2757487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78" name="Google Shape;278;p31"/>
            <p:cNvCxnSpPr/>
            <p:nvPr/>
          </p:nvCxnSpPr>
          <p:spPr>
            <a:xfrm>
              <a:off x="3517900" y="1919287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79" name="Google Shape;279;p31"/>
            <p:cNvCxnSpPr/>
            <p:nvPr/>
          </p:nvCxnSpPr>
          <p:spPr>
            <a:xfrm flipH="1">
              <a:off x="4344987" y="2674937"/>
              <a:ext cx="2286001" cy="863601"/>
            </a:xfrm>
            <a:prstGeom prst="straightConnector1">
              <a:avLst/>
            </a:prstGeom>
            <a:noFill/>
            <a:ln cap="flat" cmpd="sng" w="101600">
              <a:solidFill>
                <a:srgbClr val="F3EB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0" name="Google Shape;280;p31"/>
            <p:cNvCxnSpPr/>
            <p:nvPr/>
          </p:nvCxnSpPr>
          <p:spPr>
            <a:xfrm rot="10800000">
              <a:off x="1119187" y="2878137"/>
              <a:ext cx="2514601" cy="685801"/>
            </a:xfrm>
            <a:prstGeom prst="straightConnector1">
              <a:avLst/>
            </a:prstGeom>
            <a:noFill/>
            <a:ln cap="flat" cmpd="sng" w="101600">
              <a:solidFill>
                <a:srgbClr val="F3EB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1" name="Google Shape;281;p31"/>
            <p:cNvCxnSpPr/>
            <p:nvPr/>
          </p:nvCxnSpPr>
          <p:spPr>
            <a:xfrm flipH="1" rot="10800000">
              <a:off x="1131887" y="1354137"/>
              <a:ext cx="2540001" cy="762001"/>
            </a:xfrm>
            <a:prstGeom prst="straightConnector1">
              <a:avLst/>
            </a:prstGeom>
            <a:noFill/>
            <a:ln cap="flat" cmpd="sng" w="101600">
              <a:solidFill>
                <a:srgbClr val="F3EB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2" name="Google Shape;282;p31"/>
            <p:cNvCxnSpPr/>
            <p:nvPr/>
          </p:nvCxnSpPr>
          <p:spPr>
            <a:xfrm>
              <a:off x="4383087" y="1379537"/>
              <a:ext cx="2235201" cy="711201"/>
            </a:xfrm>
            <a:prstGeom prst="straightConnector1">
              <a:avLst/>
            </a:prstGeom>
            <a:noFill/>
            <a:ln cap="flat" cmpd="sng" w="101600">
              <a:solidFill>
                <a:srgbClr val="F3EB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3" name="Google Shape;283;p31"/>
            <p:cNvCxnSpPr/>
            <p:nvPr/>
          </p:nvCxnSpPr>
          <p:spPr>
            <a:xfrm>
              <a:off x="6642100" y="2909887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284" name="Google Shape;284;p31"/>
            <p:cNvSpPr/>
            <p:nvPr/>
          </p:nvSpPr>
          <p:spPr>
            <a:xfrm>
              <a:off x="3814762" y="979487"/>
              <a:ext cx="368301" cy="901701"/>
            </a:xfrm>
            <a:prstGeom prst="ellipse">
              <a:avLst/>
            </a:prstGeom>
            <a:solidFill>
              <a:srgbClr val="0000FF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2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290" name="Google Shape;290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2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3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Cycle</a:t>
            </a:r>
            <a:endParaRPr/>
          </a:p>
        </p:txBody>
      </p: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94" name="Google Shape;294;p3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3871912" y="6343650"/>
            <a:ext cx="419101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[Dix]</a:t>
            </a:r>
            <a:endParaRPr/>
          </a:p>
        </p:txBody>
      </p:sp>
      <p:sp>
        <p:nvSpPr>
          <p:cNvPr id="296" name="Google Shape;296;p32"/>
          <p:cNvSpPr txBox="1"/>
          <p:nvPr/>
        </p:nvSpPr>
        <p:spPr>
          <a:xfrm rot="-1380000">
            <a:off x="5552473" y="4367802"/>
            <a:ext cx="130728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38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Articulation</a:t>
            </a:r>
            <a:endParaRPr/>
          </a:p>
        </p:txBody>
      </p:sp>
      <p:sp>
        <p:nvSpPr>
          <p:cNvPr id="297" name="Google Shape;297;p32"/>
          <p:cNvSpPr txBox="1"/>
          <p:nvPr/>
        </p:nvSpPr>
        <p:spPr>
          <a:xfrm rot="-1020000">
            <a:off x="2140772" y="2690038"/>
            <a:ext cx="1476947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38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</a:t>
            </a:r>
            <a:endParaRPr/>
          </a:p>
        </p:txBody>
      </p:sp>
      <p:sp>
        <p:nvSpPr>
          <p:cNvPr id="298" name="Google Shape;298;p32"/>
          <p:cNvSpPr txBox="1"/>
          <p:nvPr/>
        </p:nvSpPr>
        <p:spPr>
          <a:xfrm rot="960000">
            <a:off x="2328175" y="4476822"/>
            <a:ext cx="150485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38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</a:t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 rot="1140000">
            <a:off x="5387856" y="2609575"/>
            <a:ext cx="1420268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38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Observation</a:t>
            </a:r>
            <a:endParaRPr/>
          </a:p>
        </p:txBody>
      </p:sp>
      <p:grpSp>
        <p:nvGrpSpPr>
          <p:cNvPr id="300" name="Google Shape;300;p32"/>
          <p:cNvGrpSpPr/>
          <p:nvPr/>
        </p:nvGrpSpPr>
        <p:grpSpPr>
          <a:xfrm>
            <a:off x="671512" y="1357312"/>
            <a:ext cx="8260559" cy="4351340"/>
            <a:chOff x="0" y="120649"/>
            <a:chExt cx="8260558" cy="4351339"/>
          </a:xfrm>
        </p:grpSpPr>
        <p:grpSp>
          <p:nvGrpSpPr>
            <p:cNvPr id="301" name="Google Shape;301;p32"/>
            <p:cNvGrpSpPr/>
            <p:nvPr/>
          </p:nvGrpSpPr>
          <p:grpSpPr>
            <a:xfrm>
              <a:off x="0" y="1436687"/>
              <a:ext cx="1872458" cy="2330451"/>
              <a:chOff x="0" y="0"/>
              <a:chExt cx="1872457" cy="2330450"/>
            </a:xfrm>
          </p:grpSpPr>
          <p:sp>
            <p:nvSpPr>
              <p:cNvPr id="302" name="Google Shape;302;p32"/>
              <p:cNvSpPr/>
              <p:nvPr/>
            </p:nvSpPr>
            <p:spPr>
              <a:xfrm>
                <a:off x="0" y="0"/>
                <a:ext cx="1206500" cy="2120900"/>
              </a:xfrm>
              <a:prstGeom prst="rect">
                <a:avLst/>
              </a:prstGeom>
              <a:solidFill>
                <a:srgbClr val="00CECE"/>
              </a:solidFill>
              <a:ln cap="flat" cmpd="sng" w="254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40640" marR="40640" rtl="0" algn="l">
                  <a:lnSpc>
                    <a:spcPct val="9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3" name="Google Shape;303;p32"/>
              <p:cNvCxnSpPr/>
              <p:nvPr/>
            </p:nvCxnSpPr>
            <p:spPr>
              <a:xfrm>
                <a:off x="602456" y="1060450"/>
                <a:ext cx="1270001" cy="127000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</p:grpSp>
        <p:cxnSp>
          <p:nvCxnSpPr>
            <p:cNvPr id="304" name="Google Shape;304;p32"/>
            <p:cNvCxnSpPr/>
            <p:nvPr/>
          </p:nvCxnSpPr>
          <p:spPr>
            <a:xfrm>
              <a:off x="187325" y="806449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grpSp>
          <p:nvGrpSpPr>
            <p:cNvPr id="305" name="Google Shape;305;p32"/>
            <p:cNvGrpSpPr/>
            <p:nvPr/>
          </p:nvGrpSpPr>
          <p:grpSpPr>
            <a:xfrm>
              <a:off x="6419850" y="958849"/>
              <a:ext cx="1840708" cy="1912941"/>
              <a:chOff x="0" y="120649"/>
              <a:chExt cx="1840707" cy="1912939"/>
            </a:xfrm>
          </p:grpSpPr>
          <p:grpSp>
            <p:nvGrpSpPr>
              <p:cNvPr id="306" name="Google Shape;306;p32"/>
              <p:cNvGrpSpPr/>
              <p:nvPr/>
            </p:nvGrpSpPr>
            <p:grpSpPr>
              <a:xfrm>
                <a:off x="0" y="903287"/>
                <a:ext cx="1130300" cy="1130301"/>
                <a:chOff x="0" y="0"/>
                <a:chExt cx="1130300" cy="1130300"/>
              </a:xfrm>
            </p:grpSpPr>
            <p:sp>
              <p:nvSpPr>
                <p:cNvPr id="307" name="Google Shape;307;p32"/>
                <p:cNvSpPr/>
                <p:nvPr/>
              </p:nvSpPr>
              <p:spPr>
                <a:xfrm>
                  <a:off x="0" y="0"/>
                  <a:ext cx="1130300" cy="1130300"/>
                </a:xfrm>
                <a:prstGeom prst="ellipse">
                  <a:avLst/>
                </a:prstGeom>
                <a:solidFill>
                  <a:srgbClr val="00FF00"/>
                </a:solidFill>
                <a:ln cap="flat" cmpd="sng" w="254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40640" marR="40640" rtl="0" algn="l">
                    <a:lnSpc>
                      <a:spcPct val="9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2"/>
                <p:cNvSpPr/>
                <p:nvPr/>
              </p:nvSpPr>
              <p:spPr>
                <a:xfrm rot="-5820000">
                  <a:off x="391318" y="497681"/>
                  <a:ext cx="393701" cy="14288"/>
                </a:xfrm>
                <a:custGeom>
                  <a:rect b="b" l="l" r="r" t="t"/>
                  <a:pathLst>
                    <a:path extrusionOk="0" h="21600" w="21600">
                      <a:moveTo>
                        <a:pt x="21600" y="0"/>
                      </a:moveTo>
                      <a:cubicBezTo>
                        <a:pt x="21600" y="11930"/>
                        <a:pt x="11929" y="21600"/>
                        <a:pt x="0" y="21600"/>
                      </a:cubicBezTo>
                    </a:path>
                  </a:pathLst>
                </a:custGeom>
                <a:noFill/>
                <a:ln cap="rnd" cmpd="sng" w="50800">
                  <a:solidFill>
                    <a:srgbClr val="FC012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40640" marR="40640" rtl="0" algn="l">
                    <a:lnSpc>
                      <a:spcPct val="9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32"/>
                <p:cNvSpPr/>
                <p:nvPr/>
              </p:nvSpPr>
              <p:spPr>
                <a:xfrm rot="8220000">
                  <a:off x="387350" y="660400"/>
                  <a:ext cx="407988" cy="352425"/>
                </a:xfrm>
                <a:custGeom>
                  <a:rect b="b" l="l" r="r" t="t"/>
                  <a:pathLst>
                    <a:path extrusionOk="0" h="21600" w="21600">
                      <a:moveTo>
                        <a:pt x="0" y="1"/>
                      </a:moveTo>
                      <a:cubicBezTo>
                        <a:pt x="28" y="1"/>
                        <a:pt x="56" y="0"/>
                        <a:pt x="85" y="0"/>
                      </a:cubicBezTo>
                      <a:cubicBezTo>
                        <a:pt x="11930" y="0"/>
                        <a:pt x="21547" y="9655"/>
                        <a:pt x="21600" y="21600"/>
                      </a:cubicBezTo>
                    </a:path>
                  </a:pathLst>
                </a:custGeom>
                <a:noFill/>
                <a:ln cap="rnd" cmpd="sng" w="25400">
                  <a:solidFill>
                    <a:srgbClr val="FC012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40640" marR="40640" rtl="0" algn="l">
                    <a:lnSpc>
                      <a:spcPct val="9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32"/>
                <p:cNvSpPr/>
                <p:nvPr/>
              </p:nvSpPr>
              <p:spPr>
                <a:xfrm>
                  <a:off x="228600" y="304800"/>
                  <a:ext cx="139700" cy="139700"/>
                </a:xfrm>
                <a:prstGeom prst="ellipse">
                  <a:avLst/>
                </a:prstGeom>
                <a:solidFill>
                  <a:srgbClr val="000020"/>
                </a:solidFill>
                <a:ln cap="flat" cmpd="sng" w="12700">
                  <a:solidFill>
                    <a:srgbClr val="00002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40640" marR="40640" rtl="0" algn="l">
                    <a:lnSpc>
                      <a:spcPct val="9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2"/>
                <p:cNvSpPr/>
                <p:nvPr/>
              </p:nvSpPr>
              <p:spPr>
                <a:xfrm>
                  <a:off x="762000" y="304800"/>
                  <a:ext cx="139700" cy="139700"/>
                </a:xfrm>
                <a:prstGeom prst="ellipse">
                  <a:avLst/>
                </a:prstGeom>
                <a:solidFill>
                  <a:srgbClr val="000020"/>
                </a:solidFill>
                <a:ln cap="flat" cmpd="sng" w="12700">
                  <a:solidFill>
                    <a:srgbClr val="00002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40640" marR="40640" rtl="0" algn="l">
                    <a:lnSpc>
                      <a:spcPct val="9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12" name="Google Shape;312;p32"/>
              <p:cNvCxnSpPr/>
              <p:nvPr/>
            </p:nvCxnSpPr>
            <p:spPr>
              <a:xfrm>
                <a:off x="570706" y="120649"/>
                <a:ext cx="1270001" cy="1270001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</p:grpSp>
        <p:sp>
          <p:nvSpPr>
            <p:cNvPr id="313" name="Google Shape;313;p32"/>
            <p:cNvSpPr/>
            <p:nvPr/>
          </p:nvSpPr>
          <p:spPr>
            <a:xfrm>
              <a:off x="3357562" y="674687"/>
              <a:ext cx="1282701" cy="3797301"/>
            </a:xfrm>
            <a:prstGeom prst="ellipse">
              <a:avLst/>
            </a:prstGeom>
            <a:solidFill>
              <a:srgbClr val="C000C0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3814762" y="3189287"/>
              <a:ext cx="368301" cy="901701"/>
            </a:xfrm>
            <a:prstGeom prst="ellipse">
              <a:avLst/>
            </a:prstGeom>
            <a:solidFill>
              <a:srgbClr val="FC0128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5" name="Google Shape;315;p32"/>
            <p:cNvCxnSpPr/>
            <p:nvPr/>
          </p:nvCxnSpPr>
          <p:spPr>
            <a:xfrm>
              <a:off x="3514725" y="120649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16" name="Google Shape;316;p32"/>
            <p:cNvCxnSpPr/>
            <p:nvPr/>
          </p:nvCxnSpPr>
          <p:spPr>
            <a:xfrm>
              <a:off x="3624262" y="2757487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17" name="Google Shape;317;p32"/>
            <p:cNvCxnSpPr/>
            <p:nvPr/>
          </p:nvCxnSpPr>
          <p:spPr>
            <a:xfrm>
              <a:off x="3517900" y="1919287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18" name="Google Shape;318;p32"/>
            <p:cNvCxnSpPr/>
            <p:nvPr/>
          </p:nvCxnSpPr>
          <p:spPr>
            <a:xfrm flipH="1">
              <a:off x="4344987" y="2674937"/>
              <a:ext cx="2286001" cy="863601"/>
            </a:xfrm>
            <a:prstGeom prst="straightConnector1">
              <a:avLst/>
            </a:prstGeom>
            <a:noFill/>
            <a:ln cap="flat" cmpd="sng" w="101600">
              <a:solidFill>
                <a:srgbClr val="F3EB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19" name="Google Shape;319;p32"/>
            <p:cNvCxnSpPr/>
            <p:nvPr/>
          </p:nvCxnSpPr>
          <p:spPr>
            <a:xfrm rot="10800000">
              <a:off x="1119187" y="2878137"/>
              <a:ext cx="2514601" cy="685801"/>
            </a:xfrm>
            <a:prstGeom prst="straightConnector1">
              <a:avLst/>
            </a:prstGeom>
            <a:noFill/>
            <a:ln cap="flat" cmpd="sng" w="101600">
              <a:solidFill>
                <a:srgbClr val="F3EB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0" name="Google Shape;320;p32"/>
            <p:cNvCxnSpPr/>
            <p:nvPr/>
          </p:nvCxnSpPr>
          <p:spPr>
            <a:xfrm flipH="1" rot="10800000">
              <a:off x="1131887" y="1354137"/>
              <a:ext cx="2540001" cy="762001"/>
            </a:xfrm>
            <a:prstGeom prst="straightConnector1">
              <a:avLst/>
            </a:prstGeom>
            <a:noFill/>
            <a:ln cap="flat" cmpd="sng" w="101600">
              <a:solidFill>
                <a:srgbClr val="F3EB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1" name="Google Shape;321;p32"/>
            <p:cNvCxnSpPr/>
            <p:nvPr/>
          </p:nvCxnSpPr>
          <p:spPr>
            <a:xfrm>
              <a:off x="4383087" y="1379537"/>
              <a:ext cx="2235201" cy="711201"/>
            </a:xfrm>
            <a:prstGeom prst="straightConnector1">
              <a:avLst/>
            </a:prstGeom>
            <a:noFill/>
            <a:ln cap="flat" cmpd="sng" w="101600">
              <a:solidFill>
                <a:srgbClr val="F3EB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2" name="Google Shape;322;p32"/>
            <p:cNvCxnSpPr/>
            <p:nvPr/>
          </p:nvCxnSpPr>
          <p:spPr>
            <a:xfrm>
              <a:off x="6642100" y="2909887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323" name="Google Shape;323;p32"/>
            <p:cNvSpPr/>
            <p:nvPr/>
          </p:nvSpPr>
          <p:spPr>
            <a:xfrm>
              <a:off x="3814762" y="979487"/>
              <a:ext cx="368301" cy="901701"/>
            </a:xfrm>
            <a:prstGeom prst="ellipse">
              <a:avLst/>
            </a:prstGeom>
            <a:solidFill>
              <a:srgbClr val="0000FF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 Cycle</a:t>
            </a:r>
            <a:endParaRPr/>
          </a:p>
        </p:txBody>
      </p:sp>
      <p:sp>
        <p:nvSpPr>
          <p:cNvPr id="329" name="Google Shape;329;p3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see also Google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spreadsheet version</a:t>
            </a: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endParaRPr/>
          </a:p>
        </p:txBody>
      </p:sp>
      <p:sp>
        <p:nvSpPr>
          <p:cNvPr id="330" name="Google Shape;330;p3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4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336" name="Google Shape;33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34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3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Translations Between Components</a:t>
            </a:r>
            <a:endParaRPr/>
          </a:p>
        </p:txBody>
      </p:sp>
      <p:sp>
        <p:nvSpPr>
          <p:cNvPr id="339" name="Google Shape;339;p3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articulation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user translates task intentions into the input language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performance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input language is translated into stimuli for the system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presentation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system activities are translated into output language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observation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output language is translated into the user’s task model</a:t>
            </a:r>
            <a:endParaRPr/>
          </a:p>
        </p:txBody>
      </p:sp>
      <p:sp>
        <p:nvSpPr>
          <p:cNvPr id="340" name="Google Shape;340;p3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5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346" name="Google Shape;346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35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3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Light in a Room</a:t>
            </a:r>
            <a:endParaRPr/>
          </a:p>
        </p:txBody>
      </p:sp>
      <p:sp>
        <p:nvSpPr>
          <p:cNvPr id="349" name="Google Shape;349;p3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controlling the lighting in a room</a:t>
            </a:r>
            <a:endParaRPr/>
          </a:p>
          <a:p>
            <a:pPr indent="-313690" lvl="1" marL="6184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D99"/>
              </a:buClr>
              <a:buSzPts val="1900"/>
              <a:buChar char=""/>
            </a:pPr>
            <a:r>
              <a:rPr b="1" lang="en-US" sz="1900">
                <a:solidFill>
                  <a:srgbClr val="002D99"/>
                </a:solidFill>
              </a:rPr>
              <a:t>articulation</a:t>
            </a:r>
            <a:r>
              <a:rPr lang="en-US" sz="1900">
                <a:solidFill>
                  <a:srgbClr val="002D99"/>
                </a:solidFill>
              </a:rPr>
              <a:t>: “I’m going to bed now, so I better turn off the light in the living room. To do this, I need to flip the switch.”</a:t>
            </a:r>
            <a:endParaRPr sz="1500"/>
          </a:p>
          <a:p>
            <a:pPr indent="-313690" lvl="1" marL="6184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D99"/>
              </a:buClr>
              <a:buSzPts val="1900"/>
              <a:buChar char=""/>
            </a:pPr>
            <a:r>
              <a:rPr b="1" lang="en-US" sz="1900">
                <a:solidFill>
                  <a:srgbClr val="002D99"/>
                </a:solidFill>
              </a:rPr>
              <a:t>task language</a:t>
            </a:r>
            <a:r>
              <a:rPr lang="en-US" sz="1900">
                <a:solidFill>
                  <a:srgbClr val="002D99"/>
                </a:solidFill>
              </a:rPr>
              <a:t>: turn lights on/off</a:t>
            </a:r>
            <a:endParaRPr sz="1500"/>
          </a:p>
          <a:p>
            <a:pPr indent="-313690" lvl="1" marL="6184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D99"/>
              </a:buClr>
              <a:buSzPts val="1900"/>
              <a:buChar char=""/>
            </a:pPr>
            <a:r>
              <a:rPr b="1" lang="en-US" sz="1900">
                <a:solidFill>
                  <a:srgbClr val="002D99"/>
                </a:solidFill>
              </a:rPr>
              <a:t>input language</a:t>
            </a:r>
            <a:r>
              <a:rPr lang="en-US" sz="1900">
                <a:solidFill>
                  <a:srgbClr val="002D99"/>
                </a:solidFill>
              </a:rPr>
              <a:t>: flip switch</a:t>
            </a:r>
            <a:endParaRPr sz="1500"/>
          </a:p>
          <a:p>
            <a:pPr indent="-313690" lvl="1" marL="6184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D99"/>
              </a:buClr>
              <a:buSzPts val="1900"/>
              <a:buChar char=""/>
            </a:pPr>
            <a:r>
              <a:rPr b="1" lang="en-US" sz="1900">
                <a:solidFill>
                  <a:srgbClr val="002D99"/>
                </a:solidFill>
              </a:rPr>
              <a:t>system language</a:t>
            </a:r>
            <a:r>
              <a:rPr lang="en-US" sz="1900">
                <a:solidFill>
                  <a:srgbClr val="002D99"/>
                </a:solidFill>
              </a:rPr>
              <a:t>: close/open circuit for light bulbs</a:t>
            </a:r>
            <a:endParaRPr sz="1500"/>
          </a:p>
          <a:p>
            <a:pPr indent="-313690" lvl="1" marL="6184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D99"/>
              </a:buClr>
              <a:buSzPts val="1900"/>
              <a:buChar char=""/>
            </a:pPr>
            <a:r>
              <a:rPr b="1" lang="en-US" sz="1900">
                <a:solidFill>
                  <a:srgbClr val="002D99"/>
                </a:solidFill>
              </a:rPr>
              <a:t>output language</a:t>
            </a:r>
            <a:r>
              <a:rPr lang="en-US" sz="1900">
                <a:solidFill>
                  <a:srgbClr val="002D99"/>
                </a:solidFill>
              </a:rPr>
              <a:t>: lights on/off</a:t>
            </a:r>
            <a:endParaRPr sz="1500"/>
          </a:p>
        </p:txBody>
      </p:sp>
      <p:sp>
        <p:nvSpPr>
          <p:cNvPr id="350" name="Google Shape;350;p3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.png"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76200"/>
            <a:ext cx="9296400" cy="701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2.png" id="113" name="Google Shape;11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4600" y="3357562"/>
            <a:ext cx="1422400" cy="14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6732587" y="6383337"/>
            <a:ext cx="2146301" cy="292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40639" marR="40639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900"/>
              </a:buClr>
              <a:buSzPts val="1200"/>
              <a:buFont typeface="Verdana"/>
              <a:buNone/>
            </a:pPr>
            <a:r>
              <a:rPr b="0" i="0" lang="en-US" sz="1200" u="none" cap="none" strike="noStrike">
                <a:solidFill>
                  <a:srgbClr val="FFA900"/>
                </a:solidFill>
                <a:latin typeface="Verdana"/>
                <a:ea typeface="Verdana"/>
                <a:cs typeface="Verdana"/>
                <a:sym typeface="Verdana"/>
              </a:rPr>
              <a:t>©2011</a:t>
            </a:r>
            <a:endParaRPr/>
          </a:p>
        </p:txBody>
      </p:sp>
      <p:grpSp>
        <p:nvGrpSpPr>
          <p:cNvPr id="115" name="Google Shape;115;p18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16" name="Google Shape;116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8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18"/>
          <p:cNvSpPr txBox="1"/>
          <p:nvPr/>
        </p:nvSpPr>
        <p:spPr>
          <a:xfrm>
            <a:off x="3068637" y="6553200"/>
            <a:ext cx="2984501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B7D7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6EB7D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3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3F78"/>
              </a:buClr>
              <a:buSzPts val="4000"/>
              <a:buFont typeface="Verdana"/>
              <a:buNone/>
            </a:pPr>
            <a:r>
              <a:rPr b="0" lang="en-US" sz="4000">
                <a:solidFill>
                  <a:srgbClr val="5C3F78"/>
                </a:solidFill>
                <a:latin typeface="Verdana"/>
                <a:ea typeface="Verdana"/>
                <a:cs typeface="Verdana"/>
                <a:sym typeface="Verdana"/>
              </a:rPr>
              <a:t>Usage of the Slides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85750" lvl="0" marL="3238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D00"/>
              </a:buClr>
              <a:buSzPts val="2600"/>
              <a:buFont typeface="Verdana"/>
              <a:buChar char="◆"/>
            </a:pPr>
            <a:r>
              <a:rPr lang="en-US" sz="2600"/>
              <a:t>these slides are intended for the students of my CPE/CSC 486 “Human-Computer Interaction” class at Cal Poly SLO</a:t>
            </a:r>
            <a:endParaRPr/>
          </a:p>
          <a:p>
            <a:pPr indent="-285750" lvl="1" marL="723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C0128"/>
              </a:buClr>
              <a:buSzPts val="2000"/>
              <a:buChar char="◆"/>
            </a:pPr>
            <a:r>
              <a:rPr lang="en-US" sz="2000">
                <a:solidFill>
                  <a:srgbClr val="002D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some of them are based on the “Interaction Design” textbook</a:t>
            </a:r>
            <a:endParaRPr/>
          </a:p>
          <a:p>
            <a:pPr indent="-228600" lvl="2" marL="1066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C0128"/>
              </a:buClr>
              <a:buSzPts val="1800"/>
              <a:buChar char="◆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www.id-book.com</a:t>
            </a:r>
            <a:endParaRPr/>
          </a:p>
          <a:p>
            <a:pPr indent="-363681" lvl="1" marL="801831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C0128"/>
              </a:buClr>
              <a:buSzPts val="2800"/>
              <a:buChar char="◆"/>
            </a:pPr>
            <a:r>
              <a:rPr lang="en-US">
                <a:solidFill>
                  <a:srgbClr val="002D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you want to use them outside of my class, please let me know (</a:t>
            </a:r>
            <a:r>
              <a:rPr lang="en-US" u="sng">
                <a:solidFill>
                  <a:schemeClr val="hlink"/>
                </a:solidFill>
                <a:hlinkClick r:id="rId7"/>
              </a:rPr>
              <a:t>fkurfess@calpoly.edu</a:t>
            </a:r>
            <a:r>
              <a:rPr lang="en-US">
                <a:solidFill>
                  <a:srgbClr val="002D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/>
          </a:p>
          <a:p>
            <a:pPr indent="-363681" lvl="1" marL="801831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C0128"/>
              </a:buClr>
              <a:buSzPts val="2800"/>
              <a:buChar char="◆"/>
            </a:pPr>
            <a:r>
              <a:rPr lang="en-US">
                <a:solidFill>
                  <a:srgbClr val="002D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some of them are based on other sources, which are identified at the bottom of the respective slide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(cont)</a:t>
            </a:r>
            <a:endParaRPr/>
          </a:p>
        </p:txBody>
      </p:sp>
      <p:sp>
        <p:nvSpPr>
          <p:cNvPr id="356" name="Google Shape;356;p36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translations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b="1" lang="en-US" sz="1600">
                <a:solidFill>
                  <a:srgbClr val="0042AA"/>
                </a:solidFill>
              </a:rPr>
              <a:t>articulation</a:t>
            </a:r>
            <a:endParaRPr b="1"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decides to turn on the light, and flips a switch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b="1" lang="en-US" sz="1600">
                <a:solidFill>
                  <a:srgbClr val="0042AA"/>
                </a:solidFill>
              </a:rPr>
              <a:t>performance</a:t>
            </a:r>
            <a:endParaRPr b="1"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flipped switch closes the circuit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b="1" lang="en-US" sz="1600">
                <a:solidFill>
                  <a:srgbClr val="0042AA"/>
                </a:solidFill>
              </a:rPr>
              <a:t>presentation</a:t>
            </a:r>
            <a:endParaRPr b="1"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light bulb emits light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b="1" lang="en-US" sz="1600">
                <a:solidFill>
                  <a:srgbClr val="0042AA"/>
                </a:solidFill>
              </a:rPr>
              <a:t>observation</a:t>
            </a:r>
            <a:endParaRPr b="1"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notices that the light is 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frequent problem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multiple switches in large rooms</a:t>
            </a:r>
            <a:endParaRPr/>
          </a:p>
        </p:txBody>
      </p:sp>
      <p:sp>
        <p:nvSpPr>
          <p:cNvPr id="357" name="Google Shape;357;p3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7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363" name="Google Shape;363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37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3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Practical Exercise</a:t>
            </a:r>
            <a:endParaRPr/>
          </a:p>
        </p:txBody>
      </p:sp>
      <p:sp>
        <p:nvSpPr>
          <p:cNvPr id="366" name="Google Shape;366;p3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Describe the languages and translations for the interactions required to open a document containing the third homework for this class.</a:t>
            </a:r>
            <a:endParaRPr/>
          </a:p>
        </p:txBody>
      </p:sp>
      <p:sp>
        <p:nvSpPr>
          <p:cNvPr id="367" name="Google Shape;367;p37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38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373" name="Google Shape;37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38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38"/>
          <p:cNvSpPr txBox="1"/>
          <p:nvPr/>
        </p:nvSpPr>
        <p:spPr>
          <a:xfrm>
            <a:off x="3068637" y="6553200"/>
            <a:ext cx="2984501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B7D7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6EB7D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376" name="Google Shape;376;p3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Practical Exercise: </a:t>
            </a:r>
            <a:b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a Document</a:t>
            </a:r>
            <a:endParaRPr/>
          </a:p>
        </p:txBody>
      </p:sp>
      <p:sp>
        <p:nvSpPr>
          <p:cNvPr id="377" name="Google Shape;377;p3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languages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task language: activities described in natural language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input language: user commands, file names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system language: system calls, OS objects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output language: commands for an output device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e.g. screen, or PostScript for a printer</a:t>
            </a:r>
            <a:endParaRPr/>
          </a:p>
        </p:txBody>
      </p:sp>
      <p:sp>
        <p:nvSpPr>
          <p:cNvPr id="378" name="Google Shape;378;p38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39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384" name="Google Shape;38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39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39"/>
          <p:cNvSpPr txBox="1"/>
          <p:nvPr/>
        </p:nvSpPr>
        <p:spPr>
          <a:xfrm>
            <a:off x="3068637" y="6553200"/>
            <a:ext cx="2984501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B7D7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6EB7D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387" name="Google Shape;387;p3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Practical Exercise (cont.)</a:t>
            </a:r>
            <a:endParaRPr/>
          </a:p>
        </p:txBody>
      </p:sp>
      <p:sp>
        <p:nvSpPr>
          <p:cNvPr id="388" name="Google Shape;388;p3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en-US" sz="1900"/>
              <a:t>translations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75"/>
              <a:buChar char=""/>
            </a:pPr>
            <a:r>
              <a:rPr lang="en-US" sz="1700">
                <a:solidFill>
                  <a:srgbClr val="002D99"/>
                </a:solidFill>
              </a:rPr>
              <a:t>articulation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125"/>
              <a:buChar char=""/>
            </a:pPr>
            <a:r>
              <a:rPr lang="en-US" sz="1500">
                <a:solidFill>
                  <a:srgbClr val="003DCC"/>
                </a:solidFill>
              </a:rPr>
              <a:t>user translates “document with the third homework” into the corresponding file name</a:t>
            </a:r>
            <a:endParaRPr/>
          </a:p>
          <a:p>
            <a:pPr indent="-295275" lvl="3" marL="12636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C66"/>
              </a:buClr>
              <a:buSzPts val="975"/>
              <a:buChar char=""/>
            </a:pPr>
            <a:r>
              <a:rPr lang="en-US" sz="1300">
                <a:solidFill>
                  <a:srgbClr val="005A7C"/>
                </a:solidFill>
              </a:rPr>
              <a:t>double-click on file “HW-3.html”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75"/>
              <a:buChar char=""/>
            </a:pPr>
            <a:r>
              <a:rPr lang="en-US" sz="1700">
                <a:solidFill>
                  <a:srgbClr val="002D99"/>
                </a:solidFill>
              </a:rPr>
              <a:t>performance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125"/>
              <a:buChar char=""/>
            </a:pPr>
            <a:r>
              <a:rPr lang="en-US" sz="1500">
                <a:solidFill>
                  <a:srgbClr val="003DCC"/>
                </a:solidFill>
              </a:rPr>
              <a:t>system translates user-level commands and parameters into system-level commands and objects</a:t>
            </a:r>
            <a:endParaRPr/>
          </a:p>
          <a:p>
            <a:pPr indent="-295275" lvl="3" marL="12636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C66"/>
              </a:buClr>
              <a:buSzPts val="975"/>
              <a:buChar char=""/>
            </a:pPr>
            <a:r>
              <a:rPr lang="en-US" sz="1300">
                <a:solidFill>
                  <a:srgbClr val="005A7C"/>
                </a:solidFill>
              </a:rPr>
              <a:t>system calls to invoke an application program compatible with HW-3.html’s type, and to load the file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75"/>
              <a:buChar char=""/>
            </a:pPr>
            <a:r>
              <a:rPr lang="en-US" sz="1700">
                <a:solidFill>
                  <a:srgbClr val="002D99"/>
                </a:solidFill>
              </a:rPr>
              <a:t>presentation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125"/>
              <a:buChar char=""/>
            </a:pPr>
            <a:r>
              <a:rPr lang="en-US" sz="1500">
                <a:solidFill>
                  <a:srgbClr val="003DCC"/>
                </a:solidFill>
              </a:rPr>
              <a:t>system translates internal representation into a form suitable for output devices</a:t>
            </a:r>
            <a:endParaRPr/>
          </a:p>
          <a:p>
            <a:pPr indent="-295275" lvl="3" marL="12636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C66"/>
              </a:buClr>
              <a:buSzPts val="975"/>
              <a:buChar char=""/>
            </a:pPr>
            <a:r>
              <a:rPr lang="en-US" sz="1300">
                <a:solidFill>
                  <a:srgbClr val="005A7C"/>
                </a:solidFill>
              </a:rPr>
              <a:t>display of the file on the screen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75"/>
              <a:buChar char=""/>
            </a:pPr>
            <a:r>
              <a:rPr lang="en-US" sz="1700">
                <a:solidFill>
                  <a:srgbClr val="002D99"/>
                </a:solidFill>
              </a:rPr>
              <a:t>observation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125"/>
              <a:buChar char=""/>
            </a:pPr>
            <a:r>
              <a:rPr lang="en-US" sz="1500">
                <a:solidFill>
                  <a:srgbClr val="003DCC"/>
                </a:solidFill>
              </a:rPr>
              <a:t>user interprets the information shown on the output device</a:t>
            </a:r>
            <a:endParaRPr/>
          </a:p>
        </p:txBody>
      </p:sp>
      <p:sp>
        <p:nvSpPr>
          <p:cNvPr id="389" name="Google Shape;389;p39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Practical Exercise: </a:t>
            </a:r>
            <a:b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Digital vs. Analog Clocks</a:t>
            </a:r>
            <a:endParaRPr/>
          </a:p>
        </p:txBody>
      </p:sp>
      <p:sp>
        <p:nvSpPr>
          <p:cNvPr id="395" name="Google Shape;395;p4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Describe and compare the languages and translations used for setting digital and analog clocks. What are frequent problems with the two device types and their languages or translations?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languages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 language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 language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system language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 language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translations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articulation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performance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</a:t>
            </a:r>
            <a:endParaRPr/>
          </a:p>
        </p:txBody>
      </p:sp>
      <p:sp>
        <p:nvSpPr>
          <p:cNvPr id="396" name="Google Shape;396;p4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41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402" name="Google Shape;40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41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Practical Exercise: </a:t>
            </a:r>
            <a:b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Digital vs. Analog Clocks</a:t>
            </a:r>
            <a:endParaRPr/>
          </a:p>
        </p:txBody>
      </p:sp>
      <p:sp>
        <p:nvSpPr>
          <p:cNvPr id="405" name="Google Shape;405;p4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Describe and compare the languages and translations used for setting digital and analog clocks. What are frequent problems with the two device types and their languages or translations?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languages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 language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set time to a certain value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 language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wheel vs. buttons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system language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mechanical movement vs. ICs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 language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minute and hour hands vs. LCD display</a:t>
            </a:r>
            <a:endParaRPr/>
          </a:p>
        </p:txBody>
      </p:sp>
      <p:sp>
        <p:nvSpPr>
          <p:cNvPr id="406" name="Google Shape;406;p4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42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412" name="Google Shape;412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42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Practical Exercise (cont.)</a:t>
            </a:r>
            <a:endParaRPr/>
          </a:p>
        </p:txBody>
      </p:sp>
      <p:sp>
        <p:nvSpPr>
          <p:cNvPr id="415" name="Google Shape;415;p4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translations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articulation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turn wheel / press buttons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performance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clock translates input actions into modified display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time setting is displayed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observation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translates hand positions or numbers into time</a:t>
            </a:r>
            <a:endParaRPr/>
          </a:p>
        </p:txBody>
      </p:sp>
      <p:sp>
        <p:nvSpPr>
          <p:cNvPr id="416" name="Google Shape;416;p4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43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422" name="Google Shape;422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43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Practical Exercise (cont.)</a:t>
            </a:r>
            <a:endParaRPr/>
          </a:p>
        </p:txBody>
      </p:sp>
      <p:sp>
        <p:nvSpPr>
          <p:cNvPr id="425" name="Google Shape;425;p4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problems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which way do you turn the wheel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which button do you press, how often, in which combination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turning the time “back” on a digital clock is frequently impossible</a:t>
            </a:r>
            <a:endParaRPr/>
          </a:p>
        </p:txBody>
      </p:sp>
      <p:sp>
        <p:nvSpPr>
          <p:cNvPr id="426" name="Google Shape;426;p4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4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432" name="Google Shape;43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44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4"/>
          <p:cNvSpPr txBox="1"/>
          <p:nvPr/>
        </p:nvSpPr>
        <p:spPr>
          <a:xfrm>
            <a:off x="3068637" y="6553200"/>
            <a:ext cx="2984501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B7D7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6EB7D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435" name="Google Shape;435;p4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Select Example</a:t>
            </a:r>
            <a:endParaRPr/>
          </a:p>
        </p:txBody>
      </p:sp>
      <p:sp>
        <p:nvSpPr>
          <p:cNvPr id="436" name="Google Shape;436;p4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Identify an activity or scenario to illustrate interaction styles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languages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task, input, system, output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translations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articulation, performance, presentation, observation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problems</a:t>
            </a:r>
            <a:endParaRPr/>
          </a:p>
        </p:txBody>
      </p:sp>
      <p:sp>
        <p:nvSpPr>
          <p:cNvPr id="437" name="Google Shape;437;p44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45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443" name="Google Shape;443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45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45"/>
          <p:cNvSpPr txBox="1"/>
          <p:nvPr/>
        </p:nvSpPr>
        <p:spPr>
          <a:xfrm>
            <a:off x="3068637" y="6553200"/>
            <a:ext cx="2984501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B7D7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6EB7D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446" name="Google Shape;446;p4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&lt;Student Submissions&gt;</a:t>
            </a:r>
            <a:endParaRPr/>
          </a:p>
        </p:txBody>
      </p:sp>
      <p:sp>
        <p:nvSpPr>
          <p:cNvPr id="447" name="Google Shape;447;p4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48" name="Google Shape;448;p45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9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26" name="Google Shape;126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9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Course Overview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Introduction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Cognitive Foundations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Spaces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Input-Output Devices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Styles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with Mobile Devices</a:t>
            </a:r>
            <a:b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472458" y="6217622"/>
            <a:ext cx="548700" cy="231000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>
                <a:solidFill>
                  <a:schemeClr val="dk2"/>
                </a:solidFill>
              </a:rPr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31" name="Google Shape;131;p19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Speech-Based Interaction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User Assistance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Natural User Interfaces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Case Studies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Project Presentations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Interaction Styles</a:t>
            </a:r>
            <a:endParaRPr/>
          </a:p>
        </p:txBody>
      </p:sp>
      <p:sp>
        <p:nvSpPr>
          <p:cNvPr id="454" name="Google Shape;454;p46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Batch systems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Command line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Full-screen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Menus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Fill-in forms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Questions and answers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Direct manipulation interfaces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WIMP interfaces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Natural language interaction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Natural user interfaces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47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460" name="Google Shape;460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47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4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Systems</a:t>
            </a:r>
            <a:endParaRPr/>
          </a:p>
        </p:txBody>
      </p:sp>
      <p:sp>
        <p:nvSpPr>
          <p:cNvPr id="463" name="Google Shape;463;p4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first generation of user interfaces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interaction restricted to a single point in time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submission of a batch job as a single unit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user commands have to be specified before the result of any of them is made known to the user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work well for repetitive jobs (e.g., payroll processing, billing, etc.), and are still used today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Examples: Revenue Canada, Canada Post, Bell Canada.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drawbacks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not interactive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inflexible</a:t>
            </a:r>
            <a:endParaRPr/>
          </a:p>
        </p:txBody>
      </p:sp>
      <p:sp>
        <p:nvSpPr>
          <p:cNvPr id="464" name="Google Shape;464;p4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465" name="Google Shape;465;p47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48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471" name="Google Shape;471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48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4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Interlude: Personal History</a:t>
            </a:r>
            <a:endParaRPr/>
          </a:p>
        </p:txBody>
      </p:sp>
      <p:sp>
        <p:nvSpPr>
          <p:cNvPr id="474" name="Google Shape;474;p4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 lnSpcReduction="10000"/>
          </a:bodyPr>
          <a:lstStyle/>
          <a:p>
            <a:pPr indent="-251459" lvl="0" marL="25145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88"/>
              <a:buChar char="●"/>
            </a:pPr>
            <a:r>
              <a:rPr lang="en-US" sz="1584"/>
              <a:t>the images in the following slides represent computer systems I used early in my career</a:t>
            </a:r>
            <a:endParaRPr/>
          </a:p>
          <a:p>
            <a:pPr indent="-236930" lvl="1" marL="54427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6"/>
              <a:buChar char=""/>
            </a:pPr>
            <a:r>
              <a:rPr lang="en-US" sz="1408"/>
              <a:t>IBM 360 or 370</a:t>
            </a:r>
            <a:endParaRPr/>
          </a:p>
          <a:p>
            <a:pPr indent="-193405" lvl="2" marL="7969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24"/>
              <a:buChar char=""/>
            </a:pPr>
            <a:r>
              <a:rPr lang="en-US" sz="1232"/>
              <a:t>small configuration for a mid-size company</a:t>
            </a:r>
            <a:endParaRPr/>
          </a:p>
          <a:p>
            <a:pPr indent="-193405" lvl="2" marL="7969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24"/>
              <a:buChar char=""/>
            </a:pPr>
            <a:r>
              <a:rPr lang="en-US" sz="1232"/>
              <a:t>I worked there as a high school summer intern, but wasn’t allowed anywhere near the computer</a:t>
            </a:r>
            <a:endParaRPr/>
          </a:p>
          <a:p>
            <a:pPr indent="-236930" lvl="1" marL="54427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6"/>
              <a:buChar char=""/>
            </a:pPr>
            <a:r>
              <a:rPr lang="en-US" sz="1408"/>
              <a:t>Telefunken TR440</a:t>
            </a:r>
            <a:endParaRPr/>
          </a:p>
          <a:p>
            <a:pPr indent="-193405" lvl="2" marL="7969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24"/>
              <a:buChar char=""/>
            </a:pPr>
            <a:r>
              <a:rPr lang="en-US" sz="1232"/>
              <a:t>main computer at the Technical University of Munich, 1977</a:t>
            </a:r>
            <a:endParaRPr/>
          </a:p>
          <a:p>
            <a:pPr indent="-236930" lvl="1" marL="54427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6"/>
              <a:buChar char=""/>
            </a:pPr>
            <a:r>
              <a:rPr lang="en-US" sz="1408"/>
              <a:t>NASCOM 2</a:t>
            </a:r>
            <a:endParaRPr/>
          </a:p>
          <a:p>
            <a:pPr indent="-193405" lvl="2" marL="7969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24"/>
              <a:buChar char=""/>
            </a:pPr>
            <a:r>
              <a:rPr lang="en-US" sz="1232"/>
              <a:t>computer kit based on Zilog Z80, ~1980</a:t>
            </a:r>
            <a:endParaRPr/>
          </a:p>
          <a:p>
            <a:pPr indent="-236930" lvl="1" marL="54427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6"/>
              <a:buChar char=""/>
            </a:pPr>
            <a:r>
              <a:rPr lang="en-US" sz="1408"/>
              <a:t>Three Rivers PERQ</a:t>
            </a:r>
            <a:endParaRPr/>
          </a:p>
          <a:p>
            <a:pPr indent="-193405" lvl="2" marL="7969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24"/>
              <a:buChar char=""/>
            </a:pPr>
            <a:r>
              <a:rPr lang="en-US" sz="1232"/>
              <a:t>graphics workstation for my MS Thesis documentation, ~1985</a:t>
            </a:r>
            <a:endParaRPr/>
          </a:p>
          <a:p>
            <a:pPr indent="-236930" lvl="1" marL="54427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6"/>
              <a:buChar char=""/>
            </a:pPr>
            <a:r>
              <a:rPr lang="en-US" sz="1408"/>
              <a:t>Symbolics Lisp Machine</a:t>
            </a:r>
            <a:endParaRPr/>
          </a:p>
          <a:p>
            <a:pPr indent="-193405" lvl="2" marL="7969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24"/>
              <a:buChar char=""/>
            </a:pPr>
            <a:r>
              <a:rPr lang="en-US" sz="1232"/>
              <a:t>AI research work station</a:t>
            </a:r>
            <a:endParaRPr/>
          </a:p>
          <a:p>
            <a:pPr indent="-236930" lvl="1" marL="54427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6"/>
              <a:buChar char=""/>
            </a:pPr>
            <a:r>
              <a:rPr lang="en-US" sz="1408"/>
              <a:t>Transputer parallel system</a:t>
            </a:r>
            <a:endParaRPr/>
          </a:p>
          <a:p>
            <a:pPr indent="-193405" lvl="2" marL="7969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24"/>
              <a:buChar char=""/>
            </a:pPr>
            <a:r>
              <a:rPr lang="en-US" sz="1232"/>
              <a:t>16 Transputer microprocessors connected as a torus</a:t>
            </a:r>
            <a:endParaRPr/>
          </a:p>
          <a:p>
            <a:pPr indent="-193405" lvl="2" marL="7969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24"/>
              <a:buChar char=""/>
            </a:pPr>
            <a:r>
              <a:rPr lang="en-US" sz="1232"/>
              <a:t>research on parallelization of logic programming</a:t>
            </a:r>
            <a:endParaRPr/>
          </a:p>
          <a:p>
            <a:pPr indent="-236930" lvl="1" marL="54427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6"/>
              <a:buChar char=""/>
            </a:pPr>
            <a:r>
              <a:rPr lang="en-US" sz="1408"/>
              <a:t>Atari ST1040</a:t>
            </a:r>
            <a:endParaRPr/>
          </a:p>
          <a:p>
            <a:pPr indent="-193405" lvl="2" marL="7969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24"/>
              <a:buChar char=""/>
            </a:pPr>
            <a:r>
              <a:rPr lang="en-US" sz="1232"/>
              <a:t>terminal to mini-computer</a:t>
            </a:r>
            <a:endParaRPr/>
          </a:p>
          <a:p>
            <a:pPr indent="-193405" lvl="2" marL="7969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24"/>
              <a:buChar char=""/>
            </a:pPr>
            <a:r>
              <a:rPr lang="en-US" sz="1232"/>
              <a:t>LaTeX workhorse for my PhD Thesis, ~1989</a:t>
            </a:r>
            <a:endParaRPr/>
          </a:p>
        </p:txBody>
      </p:sp>
      <p:sp>
        <p:nvSpPr>
          <p:cNvPr id="475" name="Google Shape;475;p4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49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481" name="Google Shape;481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49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4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Batch Systems: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Telefunken TR 4</a:t>
            </a:r>
            <a:endParaRPr/>
          </a:p>
        </p:txBody>
      </p:sp>
      <p:sp>
        <p:nvSpPr>
          <p:cNvPr id="484" name="Google Shape;484;p4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85" name="Google Shape;485;p49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.jpg" id="486" name="Google Shape;48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447800"/>
            <a:ext cx="88392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9"/>
          <p:cNvSpPr txBox="1"/>
          <p:nvPr/>
        </p:nvSpPr>
        <p:spPr>
          <a:xfrm>
            <a:off x="2524125" y="6146799"/>
            <a:ext cx="3549291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http://www.vaxman.de/historic_computers/telefunken/tr4/tr4.jpg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50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493" name="Google Shape;493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50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50"/>
          <p:cNvSpPr txBox="1"/>
          <p:nvPr/>
        </p:nvSpPr>
        <p:spPr>
          <a:xfrm>
            <a:off x="3068637" y="6553200"/>
            <a:ext cx="2984501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B7D7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6EB7D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pic>
        <p:nvPicPr>
          <p:cNvPr descr="image.png" id="496" name="Google Shape;49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" y="304800"/>
            <a:ext cx="906780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Batch Systems: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Telefunken TR 440</a:t>
            </a:r>
            <a:endParaRPr/>
          </a:p>
        </p:txBody>
      </p:sp>
      <p:sp>
        <p:nvSpPr>
          <p:cNvPr id="498" name="Google Shape;498;p5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99" name="Google Shape;499;p5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500" name="Google Shape;500;p50"/>
          <p:cNvSpPr txBox="1"/>
          <p:nvPr/>
        </p:nvSpPr>
        <p:spPr>
          <a:xfrm>
            <a:off x="4632325" y="6565899"/>
            <a:ext cx="3831816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http://www.vaxman.de/historic_computers/telefunken/tr440/tr440.jpg</a:t>
            </a:r>
            <a:endParaRPr/>
          </a:p>
        </p:txBody>
      </p:sp>
      <p:pic>
        <p:nvPicPr>
          <p:cNvPr descr="image.png" id="501" name="Google Shape;50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100" y="5478462"/>
            <a:ext cx="2997200" cy="110013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0"/>
          <p:cNvSpPr txBox="1"/>
          <p:nvPr/>
        </p:nvSpPr>
        <p:spPr>
          <a:xfrm>
            <a:off x="114300" y="6540499"/>
            <a:ext cx="3345148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http://www.uni-saarland.de/typo3temp/pics/a3b60e2be1.jpg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51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508" name="Google Shape;508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51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51"/>
          <p:cNvSpPr txBox="1"/>
          <p:nvPr>
            <p:ph type="title"/>
          </p:nvPr>
        </p:nvSpPr>
        <p:spPr>
          <a:xfrm>
            <a:off x="549274" y="-1"/>
            <a:ext cx="7830776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t/>
            </a:r>
            <a:endParaRPr sz="4000">
              <a:solidFill>
                <a:srgbClr val="2970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51"/>
          <p:cNvSpPr txBox="1"/>
          <p:nvPr>
            <p:ph idx="1" type="body"/>
          </p:nvPr>
        </p:nvSpPr>
        <p:spPr>
          <a:xfrm>
            <a:off x="68262" y="1569803"/>
            <a:ext cx="2313809" cy="47752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TR440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mainframe,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communications cabinet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console</a:t>
            </a:r>
            <a:endParaRPr/>
          </a:p>
        </p:txBody>
      </p:sp>
      <p:sp>
        <p:nvSpPr>
          <p:cNvPr id="512" name="Google Shape;512;p5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.png" id="513" name="Google Shape;51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0" y="-63500"/>
            <a:ext cx="2438400" cy="635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4" name="Google Shape;51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7300" y="-63500"/>
            <a:ext cx="4076700" cy="635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5" name="Google Shape;515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552700" y="4635500"/>
            <a:ext cx="63500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1"/>
          <p:cNvSpPr txBox="1"/>
          <p:nvPr/>
        </p:nvSpPr>
        <p:spPr>
          <a:xfrm>
            <a:off x="114299" y="6540499"/>
            <a:ext cx="9144002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http://archive.computerhistory.org/resources/physical-object/telefunken/102668025.1.sm.jpg</a:t>
            </a:r>
            <a:endParaRPr/>
          </a:p>
        </p:txBody>
      </p:sp>
      <p:sp>
        <p:nvSpPr>
          <p:cNvPr id="517" name="Google Shape;517;p51"/>
          <p:cNvSpPr txBox="1"/>
          <p:nvPr/>
        </p:nvSpPr>
        <p:spPr>
          <a:xfrm>
            <a:off x="2264832" y="6331055"/>
            <a:ext cx="9144002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http://archive.computerhistory.org/resources/physical-object/telefunken/102667999.5.lg.jpg?rand=668344533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52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523" name="Google Shape;523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2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5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t/>
            </a:r>
            <a:endParaRPr sz="4000">
              <a:solidFill>
                <a:srgbClr val="2970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5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27" name="Google Shape;527;p5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.png" id="528" name="Google Shape;52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4800" y="38100"/>
            <a:ext cx="9753600" cy="65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2"/>
          <p:cNvSpPr txBox="1"/>
          <p:nvPr/>
        </p:nvSpPr>
        <p:spPr>
          <a:xfrm>
            <a:off x="5105400" y="6598046"/>
            <a:ext cx="2525787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http://www.qslnet.de/member/dj4kw/lt440.jpg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53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535" name="Google Shape;535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53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5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t/>
            </a:r>
            <a:endParaRPr sz="4000">
              <a:solidFill>
                <a:srgbClr val="2970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8" name="Google Shape;538;p5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39" name="Google Shape;539;p5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.png" id="540" name="Google Shape;54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30200"/>
            <a:ext cx="9372600" cy="6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3"/>
          <p:cNvSpPr txBox="1"/>
          <p:nvPr/>
        </p:nvSpPr>
        <p:spPr>
          <a:xfrm>
            <a:off x="4428066" y="6688666"/>
            <a:ext cx="2483372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http://www.qslnet.de/member/dj4kw/lplat.jpg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54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547" name="Google Shape;547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" name="Google Shape;548;p54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5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 440 Terminal</a:t>
            </a:r>
            <a:endParaRPr/>
          </a:p>
        </p:txBody>
      </p:sp>
      <p:sp>
        <p:nvSpPr>
          <p:cNvPr id="550" name="Google Shape;550;p5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51" name="Google Shape;551;p5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.png" id="552" name="Google Shape;55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00" y="444500"/>
            <a:ext cx="8432800" cy="59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4"/>
          <p:cNvSpPr txBox="1"/>
          <p:nvPr/>
        </p:nvSpPr>
        <p:spPr>
          <a:xfrm>
            <a:off x="4373033" y="6448892"/>
            <a:ext cx="2440832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http://www.qslnet.de/member/dj4kw/ljim.jpg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55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559" name="Google Shape;559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55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5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Batch Systems</a:t>
            </a:r>
            <a:endParaRPr/>
          </a:p>
        </p:txBody>
      </p:sp>
      <p:sp>
        <p:nvSpPr>
          <p:cNvPr id="562" name="Google Shape;562;p5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63" name="Google Shape;563;p5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.jpg" id="564" name="Google Shape;56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2806700"/>
            <a:ext cx="70739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5"/>
          <p:cNvSpPr txBox="1"/>
          <p:nvPr/>
        </p:nvSpPr>
        <p:spPr>
          <a:xfrm>
            <a:off x="2286000" y="6172199"/>
            <a:ext cx="4142619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http://www.epa.gov/athens/learn2model/part-one/career/images/card3.jpg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0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38" name="Google Shape;13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20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ct val="100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Overview</a:t>
            </a:r>
            <a:b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 Styles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7652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Motivation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Objectives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Terminology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Batch Systems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Command-Line Interfaces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Full-Screen Interfaces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Menus</a:t>
            </a:r>
            <a:endParaRPr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6217622"/>
            <a:ext cx="548700" cy="231000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000">
                <a:solidFill>
                  <a:schemeClr val="dk2"/>
                </a:solidFill>
              </a:rPr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43" name="Google Shape;143;p20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4832400" y="1738258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Forms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Direct Manipulation Interfaces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WIMPs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User Assistance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through Speech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with Mobile Devices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56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571" name="Google Shape;571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56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p5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t/>
            </a:r>
            <a:endParaRPr sz="4000">
              <a:solidFill>
                <a:srgbClr val="2970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Google Shape;574;p56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75" name="Google Shape;575;p5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.png" id="576" name="Google Shape;57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4800" y="177800"/>
            <a:ext cx="9753600" cy="65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6"/>
          <p:cNvSpPr txBox="1"/>
          <p:nvPr/>
        </p:nvSpPr>
        <p:spPr>
          <a:xfrm>
            <a:off x="4389966" y="6675966"/>
            <a:ext cx="2525664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http://www.qslnet.de/member/dj4kw/lcard.jpg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7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583" name="Google Shape;583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57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5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t/>
            </a:r>
            <a:endParaRPr sz="4000">
              <a:solidFill>
                <a:srgbClr val="2970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5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87" name="Google Shape;587;p5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.png" id="588" name="Google Shape;58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79400"/>
            <a:ext cx="8839200" cy="62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7"/>
          <p:cNvSpPr txBox="1"/>
          <p:nvPr/>
        </p:nvSpPr>
        <p:spPr>
          <a:xfrm>
            <a:off x="4449233" y="6598046"/>
            <a:ext cx="2511587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http://www.qslnet.de/member/dj4kw/loink.jpg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58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595" name="Google Shape;595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58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p5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Command-Line Interfaces</a:t>
            </a:r>
            <a:endParaRPr/>
          </a:p>
        </p:txBody>
      </p:sp>
      <p:sp>
        <p:nvSpPr>
          <p:cNvPr id="598" name="Google Shape;598;p5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also referred to as Command-Language  or Line-Oriented  Interfaces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A new user’s first view of almost all command-line interfaces: 	“&gt;“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one-dimensional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user interacts with a system on a single line that serves as the command line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once the user hits the return key, the input can no longer be modified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typical of many early computer systems, but remain common even today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e.g., MS-DOS, UNIX</a:t>
            </a:r>
            <a:endParaRPr/>
          </a:p>
        </p:txBody>
      </p:sp>
      <p:sp>
        <p:nvSpPr>
          <p:cNvPr id="599" name="Google Shape;599;p5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600" name="Google Shape;600;p58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59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606" name="Google Shape;606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59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Google Shape;608;p5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Command-Line Interfaces (cont.)</a:t>
            </a:r>
            <a:endParaRPr/>
          </a:p>
        </p:txBody>
      </p:sp>
      <p:sp>
        <p:nvSpPr>
          <p:cNvPr id="609" name="Google Shape;609;p5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responsibility for navigation is on the user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user has to know what the allowable commands are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needs to have a clear idea of the function to be performed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difficult for novice users to learn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once mastered, command languages often represent the quickest form of communication 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abbreviations, function keys, keyboard shortcuts,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query languages represent a special case of command languages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allow users to request information</a:t>
            </a:r>
            <a:endParaRPr/>
          </a:p>
        </p:txBody>
      </p:sp>
      <p:sp>
        <p:nvSpPr>
          <p:cNvPr id="610" name="Google Shape;610;p59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611" name="Google Shape;611;p59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60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617" name="Google Shape;617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" name="Google Shape;618;p60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6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1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Command-Line Interface</a:t>
            </a:r>
            <a:endParaRPr/>
          </a:p>
        </p:txBody>
      </p:sp>
      <p:sp>
        <p:nvSpPr>
          <p:cNvPr id="620" name="Google Shape;620;p60"/>
          <p:cNvSpPr txBox="1"/>
          <p:nvPr>
            <p:ph idx="1" type="body"/>
          </p:nvPr>
        </p:nvSpPr>
        <p:spPr>
          <a:xfrm>
            <a:off x="30162" y="1612900"/>
            <a:ext cx="2313809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NASCOM-2</a:t>
            </a:r>
            <a:endParaRPr/>
          </a:p>
        </p:txBody>
      </p:sp>
      <p:sp>
        <p:nvSpPr>
          <p:cNvPr id="621" name="Google Shape;621;p6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622" name="Google Shape;622;p60"/>
          <p:cNvSpPr txBox="1"/>
          <p:nvPr/>
        </p:nvSpPr>
        <p:spPr>
          <a:xfrm>
            <a:off x="2190750" y="6330950"/>
            <a:ext cx="4484986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http://www.myplace.nu/nascom/images/simfull.jpg</a:t>
            </a:r>
            <a:endParaRPr/>
          </a:p>
        </p:txBody>
      </p:sp>
      <p:pic>
        <p:nvPicPr>
          <p:cNvPr descr="image.png" id="623" name="Google Shape;62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5800" y="1286933"/>
            <a:ext cx="7162800" cy="477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1"/>
          <p:cNvSpPr txBox="1"/>
          <p:nvPr>
            <p:ph type="title"/>
          </p:nvPr>
        </p:nvSpPr>
        <p:spPr>
          <a:xfrm>
            <a:off x="549274" y="-1"/>
            <a:ext cx="5805589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Nascom-2 Computer</a:t>
            </a:r>
            <a:endParaRPr/>
          </a:p>
        </p:txBody>
      </p:sp>
      <p:sp>
        <p:nvSpPr>
          <p:cNvPr id="629" name="Google Shape;629;p6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" id="630" name="Google Shape;63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3633" y="3602401"/>
            <a:ext cx="3619501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31" name="Google Shape;63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4222" y="53908"/>
            <a:ext cx="2501901" cy="323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32" name="Google Shape;63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762" y="2273300"/>
            <a:ext cx="2349501" cy="345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33" name="Google Shape;633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9413" y="4360597"/>
            <a:ext cx="3378201" cy="2413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1"/>
          <p:cNvSpPr txBox="1"/>
          <p:nvPr/>
        </p:nvSpPr>
        <p:spPr>
          <a:xfrm>
            <a:off x="2148524" y="6653079"/>
            <a:ext cx="4053979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http://www.freeinfosociety.com/electronics/schematics/computer/pictures/nascom2_1.gif</a:t>
            </a:r>
            <a:endParaRPr/>
          </a:p>
        </p:txBody>
      </p:sp>
      <p:sp>
        <p:nvSpPr>
          <p:cNvPr id="635" name="Google Shape;635;p61"/>
          <p:cNvSpPr txBox="1"/>
          <p:nvPr/>
        </p:nvSpPr>
        <p:spPr>
          <a:xfrm>
            <a:off x="85576" y="2091266"/>
            <a:ext cx="2616399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http://nosher.net/archives/computers/pcw_1980-01_045</a:t>
            </a:r>
            <a:endParaRPr/>
          </a:p>
        </p:txBody>
      </p:sp>
      <p:sp>
        <p:nvSpPr>
          <p:cNvPr id="636" name="Google Shape;636;p61"/>
          <p:cNvSpPr txBox="1"/>
          <p:nvPr/>
        </p:nvSpPr>
        <p:spPr>
          <a:xfrm>
            <a:off x="5441759" y="3183599"/>
            <a:ext cx="3683249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http://www.old-computers.com/museum/photos/Lucas_Nascom2_System_2.jpg</a:t>
            </a:r>
            <a:endParaRPr/>
          </a:p>
        </p:txBody>
      </p:sp>
      <p:sp>
        <p:nvSpPr>
          <p:cNvPr id="637" name="Google Shape;637;p61"/>
          <p:cNvSpPr txBox="1"/>
          <p:nvPr/>
        </p:nvSpPr>
        <p:spPr>
          <a:xfrm>
            <a:off x="5572067" y="5841999"/>
            <a:ext cx="2808189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http://www.80bus.co.uk/pages/nascom/images/nascom2.jpg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62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643" name="Google Shape;643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62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5" name="Google Shape;645;p6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2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Command-Line Interface</a:t>
            </a:r>
            <a:endParaRPr/>
          </a:p>
        </p:txBody>
      </p:sp>
      <p:sp>
        <p:nvSpPr>
          <p:cNvPr id="646" name="Google Shape;646;p6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47" name="Google Shape;647;p6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648" name="Google Shape;648;p62"/>
          <p:cNvSpPr txBox="1"/>
          <p:nvPr/>
        </p:nvSpPr>
        <p:spPr>
          <a:xfrm>
            <a:off x="2728912" y="5267325"/>
            <a:ext cx="3762277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typical dialog using an MS-DOS system</a:t>
            </a:r>
            <a:endParaRPr/>
          </a:p>
        </p:txBody>
      </p:sp>
      <p:sp>
        <p:nvSpPr>
          <p:cNvPr id="649" name="Google Shape;649;p62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  <p:grpSp>
        <p:nvGrpSpPr>
          <p:cNvPr id="650" name="Google Shape;650;p62"/>
          <p:cNvGrpSpPr/>
          <p:nvPr/>
        </p:nvGrpSpPr>
        <p:grpSpPr>
          <a:xfrm>
            <a:off x="1339850" y="1949450"/>
            <a:ext cx="6635750" cy="2667000"/>
            <a:chOff x="0" y="0"/>
            <a:chExt cx="6635750" cy="2667000"/>
          </a:xfrm>
        </p:grpSpPr>
        <p:sp>
          <p:nvSpPr>
            <p:cNvPr id="651" name="Google Shape;651;p62"/>
            <p:cNvSpPr/>
            <p:nvPr/>
          </p:nvSpPr>
          <p:spPr>
            <a:xfrm>
              <a:off x="0" y="0"/>
              <a:ext cx="6635750" cy="2667000"/>
            </a:xfrm>
            <a:prstGeom prst="roundRect">
              <a:avLst>
                <a:gd fmla="val 12481" name="adj"/>
              </a:avLst>
            </a:prstGeom>
            <a:solidFill>
              <a:srgbClr val="000020"/>
            </a:solidFill>
            <a:ln cap="flat" cmpd="sng" w="12700">
              <a:solidFill>
                <a:srgbClr val="FCFE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2"/>
            <p:cNvSpPr txBox="1"/>
            <p:nvPr/>
          </p:nvSpPr>
          <p:spPr>
            <a:xfrm>
              <a:off x="334168" y="269875"/>
              <a:ext cx="5784504" cy="2127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400"/>
                <a:buFont typeface="Courier"/>
                <a:buNone/>
              </a:pPr>
              <a:r>
                <a:rPr b="0" i="0" lang="en-US" sz="24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C &gt; A: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400"/>
                <a:buFont typeface="Courier"/>
                <a:buNone/>
              </a:pPr>
              <a:r>
                <a:t/>
              </a:r>
              <a:endParaRPr b="0" i="0" sz="2400" u="none" cap="none" strike="noStrike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400"/>
                <a:buFont typeface="Courier"/>
                <a:buNone/>
              </a:pPr>
              <a:r>
                <a:rPr b="0" i="0" lang="en-US" sz="24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A &gt; dir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400"/>
                <a:buFont typeface="Courier"/>
                <a:buNone/>
              </a:pPr>
              <a:r>
                <a:t/>
              </a:r>
              <a:endParaRPr b="0" i="0" sz="2400" u="none" cap="none" strike="noStrike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400"/>
                <a:buFont typeface="Courier"/>
                <a:buNone/>
              </a:pPr>
              <a:r>
                <a:rPr b="0" i="0" lang="en-US" sz="24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Not ready error reading drive A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400"/>
                <a:buFont typeface="Courier"/>
                <a:buNone/>
              </a:pPr>
              <a:r>
                <a:rPr b="0" i="0" lang="en-US" sz="24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Abort, Retry, Ignore? _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63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658" name="Google Shape;658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63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0" name="Google Shape;660;p63"/>
          <p:cNvSpPr txBox="1"/>
          <p:nvPr/>
        </p:nvSpPr>
        <p:spPr>
          <a:xfrm>
            <a:off x="3068637" y="6553200"/>
            <a:ext cx="2984501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B7D7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6EB7D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661" name="Google Shape;661;p6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3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 Line Interface</a:t>
            </a:r>
            <a:endParaRPr/>
          </a:p>
        </p:txBody>
      </p:sp>
      <p:pic>
        <p:nvPicPr>
          <p:cNvPr descr="image.png" id="662" name="Google Shape;66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412875"/>
            <a:ext cx="8610600" cy="53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3"/>
          <p:cNvSpPr/>
          <p:nvPr/>
        </p:nvSpPr>
        <p:spPr>
          <a:xfrm>
            <a:off x="228600" y="1295400"/>
            <a:ext cx="2743200" cy="228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3"/>
          <p:cNvSpPr txBox="1"/>
          <p:nvPr>
            <p:ph idx="1" type="body"/>
          </p:nvPr>
        </p:nvSpPr>
        <p:spPr>
          <a:xfrm>
            <a:off x="5889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5" name="Google Shape;665;p6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4"/>
          <p:cNvSpPr/>
          <p:nvPr/>
        </p:nvSpPr>
        <p:spPr>
          <a:xfrm>
            <a:off x="341312" y="1416050"/>
            <a:ext cx="8362951" cy="3987800"/>
          </a:xfrm>
          <a:prstGeom prst="roundRect">
            <a:avLst>
              <a:gd fmla="val 12486" name="adj"/>
            </a:avLst>
          </a:prstGeom>
          <a:solidFill>
            <a:srgbClr val="FCFEB9"/>
          </a:solidFill>
          <a:ln cap="flat" cmpd="sng" w="12700">
            <a:solidFill>
              <a:srgbClr val="0000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1" name="Google Shape;671;p64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672" name="Google Shape;67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64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6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 4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Command-Line Interface</a:t>
            </a:r>
            <a:endParaRPr/>
          </a:p>
        </p:txBody>
      </p:sp>
      <p:sp>
        <p:nvSpPr>
          <p:cNvPr id="675" name="Google Shape;675;p6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76" name="Google Shape;676;p6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677" name="Google Shape;677;p64"/>
          <p:cNvSpPr txBox="1"/>
          <p:nvPr/>
        </p:nvSpPr>
        <p:spPr>
          <a:xfrm>
            <a:off x="1447800" y="5634037"/>
            <a:ext cx="6184900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typical dialog using a UNIX system (Telnet session)</a:t>
            </a:r>
            <a:endParaRPr/>
          </a:p>
        </p:txBody>
      </p:sp>
      <p:sp>
        <p:nvSpPr>
          <p:cNvPr id="678" name="Google Shape;678;p64"/>
          <p:cNvSpPr txBox="1"/>
          <p:nvPr/>
        </p:nvSpPr>
        <p:spPr>
          <a:xfrm>
            <a:off x="641995" y="1683384"/>
            <a:ext cx="7613601" cy="3453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20"/>
              </a:buClr>
              <a:buSzPts val="2400"/>
              <a:buFont typeface="Courier"/>
              <a:buNone/>
            </a:pPr>
            <a:r>
              <a:rPr b="0" i="0" lang="en-US" sz="2400" u="none" cap="none" strike="noStrike">
                <a:solidFill>
                  <a:srgbClr val="000020"/>
                </a:solidFill>
                <a:latin typeface="Courier"/>
                <a:ea typeface="Courier"/>
                <a:cs typeface="Courier"/>
                <a:sym typeface="Courier"/>
              </a:rPr>
              <a:t>HP-UX bmtlh730 A.09.05 A 9000/755 (ttyw0)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20"/>
              </a:buClr>
              <a:buSzPts val="2400"/>
              <a:buFont typeface="Courier"/>
              <a:buNone/>
            </a:pPr>
            <a:r>
              <a:t/>
            </a:r>
            <a:endParaRPr b="0" i="0" sz="2400" u="none" cap="none" strike="noStrike">
              <a:solidFill>
                <a:srgbClr val="00002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20"/>
              </a:buClr>
              <a:buSzPts val="2400"/>
              <a:buFont typeface="Courier"/>
              <a:buNone/>
            </a:pPr>
            <a:r>
              <a:rPr b="0" i="0" lang="en-US" sz="2400" u="none" cap="none" strike="noStrike">
                <a:solidFill>
                  <a:srgbClr val="000020"/>
                </a:solidFill>
                <a:latin typeface="Courier"/>
                <a:ea typeface="Courier"/>
                <a:cs typeface="Courier"/>
                <a:sym typeface="Courier"/>
              </a:rPr>
              <a:t>login: fkurfess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20"/>
              </a:buClr>
              <a:buSzPts val="2400"/>
              <a:buFont typeface="Courier"/>
              <a:buNone/>
            </a:pPr>
            <a:r>
              <a:rPr b="0" i="0" lang="en-US" sz="2400" u="none" cap="none" strike="noStrike">
                <a:solidFill>
                  <a:srgbClr val="000020"/>
                </a:solidFill>
                <a:latin typeface="Courier"/>
                <a:ea typeface="Courier"/>
                <a:cs typeface="Courier"/>
                <a:sym typeface="Courier"/>
              </a:rPr>
              <a:t>Password: **********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20"/>
              </a:buClr>
              <a:buSzPts val="2400"/>
              <a:buFont typeface="Courier"/>
              <a:buNone/>
            </a:pPr>
            <a:r>
              <a:rPr b="0" i="0" lang="en-US" sz="2400" u="none" cap="none" strike="noStrike">
                <a:solidFill>
                  <a:srgbClr val="000020"/>
                </a:solidFill>
                <a:latin typeface="Courier"/>
                <a:ea typeface="Courier"/>
                <a:cs typeface="Courier"/>
                <a:sym typeface="Courier"/>
              </a:rPr>
              <a:t>Please wait...checking for disk quotas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20"/>
              </a:buClr>
              <a:buSzPts val="2400"/>
              <a:buFont typeface="Courier"/>
              <a:buNone/>
            </a:pPr>
            <a:r>
              <a:t/>
            </a:r>
            <a:endParaRPr b="0" i="0" sz="2400" u="none" cap="none" strike="noStrike">
              <a:solidFill>
                <a:srgbClr val="00002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20"/>
              </a:buClr>
              <a:buSzPts val="2400"/>
              <a:buFont typeface="Courier"/>
              <a:buNone/>
            </a:pPr>
            <a:r>
              <a:rPr b="0" i="0" lang="en-US" sz="2400" u="none" cap="none" strike="noStrike">
                <a:solidFill>
                  <a:srgbClr val="000020"/>
                </a:solidFill>
                <a:latin typeface="Courier"/>
                <a:ea typeface="Courier"/>
                <a:cs typeface="Courier"/>
                <a:sym typeface="Courier"/>
              </a:rPr>
              <a:t>mtlh730:~&gt; cokol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20"/>
              </a:buClr>
              <a:buSzPts val="2400"/>
              <a:buFont typeface="Courier"/>
              <a:buNone/>
            </a:pPr>
            <a:r>
              <a:rPr b="0" i="0" lang="en-US" sz="2400" u="none" cap="none" strike="noStrike">
                <a:solidFill>
                  <a:srgbClr val="000020"/>
                </a:solidFill>
                <a:latin typeface="Courier"/>
                <a:ea typeface="Courier"/>
                <a:cs typeface="Courier"/>
                <a:sym typeface="Courier"/>
              </a:rPr>
              <a:t>Enter EDMX password: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20"/>
              </a:buClr>
              <a:buSzPts val="2400"/>
              <a:buFont typeface="Courier"/>
              <a:buNone/>
            </a:pPr>
            <a:r>
              <a:t/>
            </a:r>
            <a:endParaRPr b="0" i="0" sz="2400" u="none" cap="none" strike="noStrike">
              <a:solidFill>
                <a:srgbClr val="00002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20"/>
              </a:buClr>
              <a:buSzPts val="2400"/>
              <a:buFont typeface="Courier"/>
              <a:buNone/>
            </a:pPr>
            <a:r>
              <a:rPr b="0" i="0" lang="en-US" sz="2400" u="none" cap="none" strike="noStrike">
                <a:solidFill>
                  <a:srgbClr val="000020"/>
                </a:solidFill>
                <a:latin typeface="Courier"/>
                <a:ea typeface="Courier"/>
                <a:cs typeface="Courier"/>
                <a:sym typeface="Courier"/>
              </a:rPr>
              <a:t>mtlh730:~&gt; exit 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65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684" name="Google Shape;684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p65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6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Command-Line Interfaces</a:t>
            </a:r>
            <a:endParaRPr/>
          </a:p>
        </p:txBody>
      </p:sp>
      <p:sp>
        <p:nvSpPr>
          <p:cNvPr id="687" name="Google Shape;687;p6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powerful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commands can be stringed together, automated scripts can be run, macros can be used, commands can be executed repetitively)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flexible, user controlled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users can do anything in any order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fast, efficient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requires more typing than other interaction styles, but is probably the fastest, most efficient of all interaction styles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very fast and efficient for expert, high-frequency users)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use minimal screen space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only one line at a time</a:t>
            </a:r>
            <a:endParaRPr/>
          </a:p>
        </p:txBody>
      </p:sp>
      <p:sp>
        <p:nvSpPr>
          <p:cNvPr id="688" name="Google Shape;688;p6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689" name="Google Shape;689;p65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1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50" name="Google Shape;150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1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2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 Styles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CSC 484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there is a similar chapter in the CSC 484 class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follows the Rogers, Preece, Sharp textbook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see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http://users.csc.calpoly.edu/~fkurfess/Courses/484/W17/Administration/Schedule.html</a:t>
            </a:r>
            <a:r>
              <a:rPr lang="en-US" sz="2000">
                <a:solidFill>
                  <a:srgbClr val="002D99"/>
                </a:solidFill>
              </a:rPr>
              <a:t>, Week 4</a:t>
            </a:r>
            <a:endParaRPr/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66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695" name="Google Shape;695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66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7" name="Google Shape;697;p6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Command-Line Interfaces</a:t>
            </a:r>
            <a:endParaRPr/>
          </a:p>
        </p:txBody>
      </p:sp>
      <p:sp>
        <p:nvSpPr>
          <p:cNvPr id="698" name="Google Shape;698;p66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operating system or program exposed to the user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difficult to learn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very cryptic, use of arbitrary syntactic delimiters, require rote memorization 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difficult to remember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especially for infrequent users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rely totally on recall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inflexible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commands need to be expressed using a precise syntax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any variation represents an error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susceptible to errors, poor error handling</a:t>
            </a:r>
            <a:endParaRPr/>
          </a:p>
        </p:txBody>
      </p:sp>
      <p:sp>
        <p:nvSpPr>
          <p:cNvPr id="699" name="Google Shape;699;p6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700" name="Google Shape;700;p66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67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706" name="Google Shape;706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67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8" name="Google Shape;708;p6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Full-Screen Interfaces</a:t>
            </a:r>
            <a:endParaRPr/>
          </a:p>
        </p:txBody>
      </p:sp>
      <p:sp>
        <p:nvSpPr>
          <p:cNvPr id="709" name="Google Shape;709;p6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two-dimensional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user is no longer limited to a single command line, but can move around the screen along two dimensions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e.g. form-filling application, in which the user is presented with a number of labeled fields that can be edited in any sequence.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many full-screen interfaces use function keys, enumerated choices, or the first characters of a menu item as the primary interaction style</a:t>
            </a:r>
            <a:endParaRPr/>
          </a:p>
        </p:txBody>
      </p:sp>
      <p:sp>
        <p:nvSpPr>
          <p:cNvPr id="710" name="Google Shape;710;p6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711" name="Google Shape;711;p67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68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717" name="Google Shape;717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" name="Google Shape;718;p68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6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Full-Screen Interfaces</a:t>
            </a:r>
            <a:endParaRPr/>
          </a:p>
        </p:txBody>
      </p:sp>
      <p:sp>
        <p:nvSpPr>
          <p:cNvPr id="720" name="Google Shape;720;p6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21" name="Google Shape;721;p6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722" name="Google Shape;722;p68"/>
          <p:cNvSpPr txBox="1"/>
          <p:nvPr/>
        </p:nvSpPr>
        <p:spPr>
          <a:xfrm>
            <a:off x="3009900" y="5634037"/>
            <a:ext cx="3149600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 of a full-screen interface</a:t>
            </a:r>
            <a:endParaRPr/>
          </a:p>
        </p:txBody>
      </p:sp>
      <p:sp>
        <p:nvSpPr>
          <p:cNvPr id="723" name="Google Shape;723;p68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  <p:grpSp>
        <p:nvGrpSpPr>
          <p:cNvPr id="724" name="Google Shape;724;p68"/>
          <p:cNvGrpSpPr/>
          <p:nvPr/>
        </p:nvGrpSpPr>
        <p:grpSpPr>
          <a:xfrm>
            <a:off x="1798637" y="1498600"/>
            <a:ext cx="6159501" cy="3752850"/>
            <a:chOff x="0" y="0"/>
            <a:chExt cx="6159500" cy="3752850"/>
          </a:xfrm>
        </p:grpSpPr>
        <p:sp>
          <p:nvSpPr>
            <p:cNvPr id="725" name="Google Shape;725;p68"/>
            <p:cNvSpPr/>
            <p:nvPr/>
          </p:nvSpPr>
          <p:spPr>
            <a:xfrm>
              <a:off x="0" y="0"/>
              <a:ext cx="6159500" cy="3752850"/>
            </a:xfrm>
            <a:prstGeom prst="roundRect">
              <a:avLst>
                <a:gd fmla="val 12481" name="adj"/>
              </a:avLst>
            </a:prstGeom>
            <a:solidFill>
              <a:srgbClr val="000020"/>
            </a:solidFill>
            <a:ln cap="flat" cmpd="sng" w="12700">
              <a:solidFill>
                <a:srgbClr val="FCFE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8"/>
            <p:cNvSpPr txBox="1"/>
            <p:nvPr/>
          </p:nvSpPr>
          <p:spPr>
            <a:xfrm>
              <a:off x="438150" y="315594"/>
              <a:ext cx="5283200" cy="3121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FEB9"/>
                </a:buClr>
                <a:buSzPts val="2400"/>
                <a:buFont typeface="Courier"/>
                <a:buNone/>
              </a:pPr>
              <a:r>
                <a:rPr b="0" i="0" lang="en-US" sz="2400" u="none" cap="none" strike="noStrike">
                  <a:solidFill>
                    <a:srgbClr val="FCFEB9"/>
                  </a:solidFill>
                  <a:latin typeface="Courier"/>
                  <a:ea typeface="Courier"/>
                  <a:cs typeface="Courier"/>
                  <a:sym typeface="Courier"/>
                </a:rPr>
                <a:t>Name			</a:t>
              </a:r>
              <a:r>
                <a:rPr b="1" i="0" lang="en-US" sz="2400" u="none" cap="none" strike="noStrike">
                  <a:solidFill>
                    <a:srgbClr val="FCFEB9"/>
                  </a:solidFill>
                  <a:latin typeface="Courier"/>
                  <a:ea typeface="Courier"/>
                  <a:cs typeface="Courier"/>
                  <a:sym typeface="Courier"/>
                </a:rPr>
                <a:t>John Doe</a:t>
              </a:r>
              <a:endParaRPr b="1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FEB9"/>
                </a:buClr>
                <a:buSzPts val="2400"/>
                <a:buFont typeface="Courier"/>
                <a:buNone/>
              </a:pPr>
              <a:r>
                <a:rPr b="0" i="0" lang="en-US" sz="2400" u="none" cap="none" strike="noStrike">
                  <a:solidFill>
                    <a:srgbClr val="FCFEB9"/>
                  </a:solidFill>
                  <a:latin typeface="Courier"/>
                  <a:ea typeface="Courier"/>
                  <a:cs typeface="Courier"/>
                  <a:sym typeface="Courier"/>
                </a:rPr>
                <a:t>City			</a:t>
              </a:r>
              <a:r>
                <a:rPr b="1" i="0" lang="en-US" sz="2400" u="none" cap="none" strike="noStrike">
                  <a:solidFill>
                    <a:srgbClr val="FCFEB9"/>
                  </a:solidFill>
                  <a:latin typeface="Courier"/>
                  <a:ea typeface="Courier"/>
                  <a:cs typeface="Courier"/>
                  <a:sym typeface="Courier"/>
                </a:rPr>
                <a:t>Montreal</a:t>
              </a:r>
              <a:endParaRPr b="1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FEB9"/>
                </a:buClr>
                <a:buSzPts val="2400"/>
                <a:buFont typeface="Courier"/>
                <a:buNone/>
              </a:pPr>
              <a:r>
                <a:rPr b="0" i="0" lang="en-US" sz="2400" u="none" cap="none" strike="noStrike">
                  <a:solidFill>
                    <a:srgbClr val="FCFEB9"/>
                  </a:solidFill>
                  <a:latin typeface="Courier"/>
                  <a:ea typeface="Courier"/>
                  <a:cs typeface="Courier"/>
                  <a:sym typeface="Courier"/>
                </a:rPr>
                <a:t>Province		</a:t>
              </a:r>
              <a:r>
                <a:rPr b="1" i="0" lang="en-US" sz="2400" u="none" cap="none" strike="noStrike">
                  <a:solidFill>
                    <a:srgbClr val="FCFEB9"/>
                  </a:solidFill>
                  <a:latin typeface="Courier"/>
                  <a:ea typeface="Courier"/>
                  <a:cs typeface="Courier"/>
                  <a:sym typeface="Courier"/>
                </a:rPr>
                <a:t>Quebec</a:t>
              </a:r>
              <a:endParaRPr b="1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FEB9"/>
                </a:buClr>
                <a:buSzPts val="2400"/>
                <a:buFont typeface="Courier"/>
                <a:buNone/>
              </a:pPr>
              <a:r>
                <a:rPr b="0" i="0" lang="en-US" sz="2400" u="none" cap="none" strike="noStrike">
                  <a:solidFill>
                    <a:srgbClr val="FCFEB9"/>
                  </a:solidFill>
                  <a:latin typeface="Courier"/>
                  <a:ea typeface="Courier"/>
                  <a:cs typeface="Courier"/>
                  <a:sym typeface="Courier"/>
                </a:rPr>
                <a:t>Postal Code	</a:t>
              </a:r>
              <a:r>
                <a:rPr b="1" i="0" lang="en-US" sz="2400" u="none" cap="none" strike="noStrike">
                  <a:solidFill>
                    <a:srgbClr val="FCFEB9"/>
                  </a:solidFill>
                  <a:latin typeface="Courier"/>
                  <a:ea typeface="Courier"/>
                  <a:cs typeface="Courier"/>
                  <a:sym typeface="Courier"/>
                </a:rPr>
                <a:t>H3E 1H6</a:t>
              </a:r>
              <a:endParaRPr b="1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FEB9"/>
                </a:buClr>
                <a:buSzPts val="1200"/>
                <a:buFont typeface="Courier"/>
                <a:buNone/>
              </a:pPr>
              <a:r>
                <a:t/>
              </a:r>
              <a:endParaRPr b="1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FEB9"/>
                </a:buClr>
                <a:buSzPts val="1200"/>
                <a:buFont typeface="Courier"/>
                <a:buNone/>
              </a:pPr>
              <a:r>
                <a:t/>
              </a:r>
              <a:endParaRPr b="1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FEB9"/>
                </a:buClr>
                <a:buSzPts val="1200"/>
                <a:buFont typeface="Courier"/>
                <a:buNone/>
              </a:pPr>
              <a:r>
                <a:t/>
              </a:r>
              <a:endParaRPr b="1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400"/>
                <a:buFont typeface="Courier"/>
                <a:buNone/>
              </a:pPr>
              <a:r>
                <a:rPr b="0" i="0" lang="en-US" sz="24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F1 - Help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400"/>
                <a:buFont typeface="Courier"/>
                <a:buNone/>
              </a:pPr>
              <a:r>
                <a:rPr b="0" i="0" lang="en-US" sz="24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F2 - New Customer</a:t>
              </a: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69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732" name="Google Shape;73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69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4" name="Google Shape;734;p6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Menus</a:t>
            </a:r>
            <a:endParaRPr/>
          </a:p>
        </p:txBody>
      </p:sp>
      <p:sp>
        <p:nvSpPr>
          <p:cNvPr id="735" name="Google Shape;735;p6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mechanism that allows the user to make a selection from a limited set of options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one of the most popular interaction styles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the user does not have to remember the name or abbreviation of a command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recognize it from a list of available options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names of options, contents of the icons, descriptions of  buttons should be self-explanatory</a:t>
            </a:r>
            <a:endParaRPr/>
          </a:p>
        </p:txBody>
      </p:sp>
      <p:sp>
        <p:nvSpPr>
          <p:cNvPr id="736" name="Google Shape;736;p69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737" name="Google Shape;737;p69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70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743" name="Google Shape;743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Google Shape;744;p70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5" name="Google Shape;745;p7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Menu Building Blocks</a:t>
            </a:r>
            <a:endParaRPr/>
          </a:p>
        </p:txBody>
      </p:sp>
      <p:sp>
        <p:nvSpPr>
          <p:cNvPr id="746" name="Google Shape;746;p7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menus can consist of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textual descriptions of the available functions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icons 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small graphic images that represent different aspects of an interface metaphor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buttons 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horizontal or vertical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boxes</a:t>
            </a:r>
            <a:endParaRPr/>
          </a:p>
        </p:txBody>
      </p:sp>
      <p:sp>
        <p:nvSpPr>
          <p:cNvPr id="747" name="Google Shape;747;p7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71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753" name="Google Shape;753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p71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5" name="Google Shape;755;p7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Hierarchical Menus</a:t>
            </a:r>
            <a:endParaRPr/>
          </a:p>
        </p:txBody>
      </p:sp>
      <p:sp>
        <p:nvSpPr>
          <p:cNvPr id="756" name="Google Shape;756;p71"/>
          <p:cNvSpPr txBox="1"/>
          <p:nvPr>
            <p:ph idx="1" type="body"/>
          </p:nvPr>
        </p:nvSpPr>
        <p:spPr>
          <a:xfrm>
            <a:off x="552450" y="1419225"/>
            <a:ext cx="7566025" cy="754057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most frequently used form of  menus</a:t>
            </a:r>
            <a:endParaRPr/>
          </a:p>
        </p:txBody>
      </p:sp>
      <p:sp>
        <p:nvSpPr>
          <p:cNvPr id="757" name="Google Shape;757;p7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grpSp>
        <p:nvGrpSpPr>
          <p:cNvPr id="758" name="Google Shape;758;p71"/>
          <p:cNvGrpSpPr/>
          <p:nvPr/>
        </p:nvGrpSpPr>
        <p:grpSpPr>
          <a:xfrm>
            <a:off x="1233487" y="2368549"/>
            <a:ext cx="6872289" cy="3568703"/>
            <a:chOff x="0" y="6583"/>
            <a:chExt cx="6872288" cy="3568701"/>
          </a:xfrm>
        </p:grpSpPr>
        <p:sp>
          <p:nvSpPr>
            <p:cNvPr id="759" name="Google Shape;759;p71"/>
            <p:cNvSpPr/>
            <p:nvPr/>
          </p:nvSpPr>
          <p:spPr>
            <a:xfrm>
              <a:off x="3560762" y="1186096"/>
              <a:ext cx="1550988" cy="51752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1"/>
            <p:cNvSpPr/>
            <p:nvPr/>
          </p:nvSpPr>
          <p:spPr>
            <a:xfrm>
              <a:off x="1792287" y="1186096"/>
              <a:ext cx="1550988" cy="51752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1" name="Google Shape;761;p71"/>
            <p:cNvCxnSpPr/>
            <p:nvPr/>
          </p:nvCxnSpPr>
          <p:spPr>
            <a:xfrm flipH="1">
              <a:off x="823912" y="682858"/>
              <a:ext cx="2574926" cy="530226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" name="Google Shape;762;p71"/>
            <p:cNvCxnSpPr/>
            <p:nvPr/>
          </p:nvCxnSpPr>
          <p:spPr>
            <a:xfrm flipH="1">
              <a:off x="2500312" y="681271"/>
              <a:ext cx="858839" cy="455613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63" name="Google Shape;763;p71"/>
            <p:cNvSpPr/>
            <p:nvPr/>
          </p:nvSpPr>
          <p:spPr>
            <a:xfrm>
              <a:off x="0" y="1186096"/>
              <a:ext cx="1550988" cy="51752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1"/>
            <p:cNvSpPr txBox="1"/>
            <p:nvPr/>
          </p:nvSpPr>
          <p:spPr>
            <a:xfrm>
              <a:off x="257869" y="1203558"/>
              <a:ext cx="1017886" cy="482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Word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Processing</a:t>
              </a:r>
              <a:endParaRPr/>
            </a:p>
          </p:txBody>
        </p:sp>
        <p:cxnSp>
          <p:nvCxnSpPr>
            <p:cNvPr id="765" name="Google Shape;765;p71"/>
            <p:cNvCxnSpPr/>
            <p:nvPr/>
          </p:nvCxnSpPr>
          <p:spPr>
            <a:xfrm>
              <a:off x="3365499" y="681271"/>
              <a:ext cx="881064" cy="531813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6" name="Google Shape;766;p71"/>
            <p:cNvCxnSpPr/>
            <p:nvPr/>
          </p:nvCxnSpPr>
          <p:spPr>
            <a:xfrm>
              <a:off x="3365499" y="681270"/>
              <a:ext cx="2709864" cy="531814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67" name="Google Shape;767;p71"/>
            <p:cNvSpPr/>
            <p:nvPr/>
          </p:nvSpPr>
          <p:spPr>
            <a:xfrm>
              <a:off x="2482850" y="6583"/>
              <a:ext cx="1687513" cy="64452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1"/>
            <p:cNvSpPr txBox="1"/>
            <p:nvPr/>
          </p:nvSpPr>
          <p:spPr>
            <a:xfrm>
              <a:off x="2766616" y="12700"/>
              <a:ext cx="1040607" cy="482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Office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Automation</a:t>
              </a:r>
              <a:endParaRPr/>
            </a:p>
          </p:txBody>
        </p:sp>
        <p:sp>
          <p:nvSpPr>
            <p:cNvPr id="769" name="Google Shape;769;p71"/>
            <p:cNvSpPr txBox="1"/>
            <p:nvPr/>
          </p:nvSpPr>
          <p:spPr>
            <a:xfrm>
              <a:off x="3592887" y="1324208"/>
              <a:ext cx="1165028" cy="241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Spreadsheet</a:t>
              </a:r>
              <a:endParaRPr/>
            </a:p>
          </p:txBody>
        </p:sp>
        <p:sp>
          <p:nvSpPr>
            <p:cNvPr id="770" name="Google Shape;770;p71"/>
            <p:cNvSpPr txBox="1"/>
            <p:nvPr/>
          </p:nvSpPr>
          <p:spPr>
            <a:xfrm>
              <a:off x="1941154" y="1208312"/>
              <a:ext cx="904876" cy="482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Electronic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Mail</a:t>
              </a:r>
              <a:endParaRPr/>
            </a:p>
          </p:txBody>
        </p:sp>
        <p:cxnSp>
          <p:nvCxnSpPr>
            <p:cNvPr id="771" name="Google Shape;771;p71"/>
            <p:cNvCxnSpPr/>
            <p:nvPr/>
          </p:nvCxnSpPr>
          <p:spPr>
            <a:xfrm>
              <a:off x="760412" y="2025883"/>
              <a:ext cx="63501" cy="1589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2" name="Google Shape;772;p71"/>
            <p:cNvCxnSpPr/>
            <p:nvPr/>
          </p:nvCxnSpPr>
          <p:spPr>
            <a:xfrm>
              <a:off x="754062" y="1727433"/>
              <a:ext cx="1588" cy="1663701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3" name="Google Shape;773;p71"/>
            <p:cNvCxnSpPr/>
            <p:nvPr/>
          </p:nvCxnSpPr>
          <p:spPr>
            <a:xfrm>
              <a:off x="760412" y="2483083"/>
              <a:ext cx="63501" cy="1589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4" name="Google Shape;774;p71"/>
            <p:cNvCxnSpPr/>
            <p:nvPr/>
          </p:nvCxnSpPr>
          <p:spPr>
            <a:xfrm>
              <a:off x="760412" y="2940283"/>
              <a:ext cx="63501" cy="1589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5" name="Google Shape;775;p71"/>
            <p:cNvCxnSpPr/>
            <p:nvPr/>
          </p:nvCxnSpPr>
          <p:spPr>
            <a:xfrm>
              <a:off x="760412" y="3397483"/>
              <a:ext cx="63501" cy="1588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76" name="Google Shape;776;p71"/>
            <p:cNvSpPr/>
            <p:nvPr/>
          </p:nvSpPr>
          <p:spPr>
            <a:xfrm>
              <a:off x="836612" y="2337033"/>
              <a:ext cx="746126" cy="322264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1"/>
            <p:cNvSpPr/>
            <p:nvPr/>
          </p:nvSpPr>
          <p:spPr>
            <a:xfrm>
              <a:off x="836612" y="2794233"/>
              <a:ext cx="746126" cy="323851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1"/>
            <p:cNvSpPr/>
            <p:nvPr/>
          </p:nvSpPr>
          <p:spPr>
            <a:xfrm>
              <a:off x="836612" y="3251433"/>
              <a:ext cx="746126" cy="323851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1"/>
            <p:cNvSpPr/>
            <p:nvPr/>
          </p:nvSpPr>
          <p:spPr>
            <a:xfrm>
              <a:off x="836612" y="1879833"/>
              <a:ext cx="746126" cy="323851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1"/>
            <p:cNvSpPr txBox="1"/>
            <p:nvPr/>
          </p:nvSpPr>
          <p:spPr>
            <a:xfrm>
              <a:off x="890934" y="1911583"/>
              <a:ext cx="622599" cy="241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Create</a:t>
              </a:r>
              <a:endParaRPr/>
            </a:p>
          </p:txBody>
        </p:sp>
        <p:sp>
          <p:nvSpPr>
            <p:cNvPr id="781" name="Google Shape;781;p71"/>
            <p:cNvSpPr txBox="1"/>
            <p:nvPr/>
          </p:nvSpPr>
          <p:spPr>
            <a:xfrm>
              <a:off x="973038" y="2377514"/>
              <a:ext cx="362844" cy="241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Edit</a:t>
              </a:r>
              <a:endParaRPr/>
            </a:p>
          </p:txBody>
        </p:sp>
        <p:sp>
          <p:nvSpPr>
            <p:cNvPr id="782" name="Google Shape;782;p71"/>
            <p:cNvSpPr txBox="1"/>
            <p:nvPr/>
          </p:nvSpPr>
          <p:spPr>
            <a:xfrm>
              <a:off x="928687" y="2835508"/>
              <a:ext cx="430511" cy="241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Print</a:t>
              </a:r>
              <a:endParaRPr/>
            </a:p>
          </p:txBody>
        </p:sp>
        <p:sp>
          <p:nvSpPr>
            <p:cNvPr id="783" name="Google Shape;783;p71"/>
            <p:cNvSpPr txBox="1"/>
            <p:nvPr/>
          </p:nvSpPr>
          <p:spPr>
            <a:xfrm>
              <a:off x="994320" y="3277627"/>
              <a:ext cx="340123" cy="241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File</a:t>
              </a:r>
              <a:endParaRPr/>
            </a:p>
          </p:txBody>
        </p:sp>
        <p:cxnSp>
          <p:nvCxnSpPr>
            <p:cNvPr id="784" name="Google Shape;784;p71"/>
            <p:cNvCxnSpPr/>
            <p:nvPr/>
          </p:nvCxnSpPr>
          <p:spPr>
            <a:xfrm>
              <a:off x="2513012" y="2025883"/>
              <a:ext cx="63501" cy="1589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5" name="Google Shape;785;p71"/>
            <p:cNvCxnSpPr/>
            <p:nvPr/>
          </p:nvCxnSpPr>
          <p:spPr>
            <a:xfrm>
              <a:off x="2506662" y="1727433"/>
              <a:ext cx="1588" cy="1663701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6" name="Google Shape;786;p71"/>
            <p:cNvCxnSpPr/>
            <p:nvPr/>
          </p:nvCxnSpPr>
          <p:spPr>
            <a:xfrm>
              <a:off x="2513012" y="2483083"/>
              <a:ext cx="63501" cy="1589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7" name="Google Shape;787;p71"/>
            <p:cNvCxnSpPr/>
            <p:nvPr/>
          </p:nvCxnSpPr>
          <p:spPr>
            <a:xfrm>
              <a:off x="2513012" y="2940283"/>
              <a:ext cx="63501" cy="1589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" name="Google Shape;788;p71"/>
            <p:cNvCxnSpPr/>
            <p:nvPr/>
          </p:nvCxnSpPr>
          <p:spPr>
            <a:xfrm>
              <a:off x="2513012" y="3397483"/>
              <a:ext cx="63501" cy="1588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89" name="Google Shape;789;p71"/>
            <p:cNvGrpSpPr/>
            <p:nvPr/>
          </p:nvGrpSpPr>
          <p:grpSpPr>
            <a:xfrm>
              <a:off x="4297362" y="1727432"/>
              <a:ext cx="69852" cy="1671641"/>
              <a:chOff x="0" y="-1"/>
              <a:chExt cx="69850" cy="1671639"/>
            </a:xfrm>
          </p:grpSpPr>
          <p:cxnSp>
            <p:nvCxnSpPr>
              <p:cNvPr id="790" name="Google Shape;790;p71"/>
              <p:cNvCxnSpPr/>
              <p:nvPr/>
            </p:nvCxnSpPr>
            <p:spPr>
              <a:xfrm>
                <a:off x="6350" y="298449"/>
                <a:ext cx="63500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1" name="Google Shape;791;p71"/>
              <p:cNvCxnSpPr/>
              <p:nvPr/>
            </p:nvCxnSpPr>
            <p:spPr>
              <a:xfrm>
                <a:off x="0" y="-1"/>
                <a:ext cx="1588" cy="1663702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2" name="Google Shape;792;p71"/>
              <p:cNvCxnSpPr/>
              <p:nvPr/>
            </p:nvCxnSpPr>
            <p:spPr>
              <a:xfrm>
                <a:off x="6350" y="755649"/>
                <a:ext cx="63500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3" name="Google Shape;793;p71"/>
              <p:cNvCxnSpPr/>
              <p:nvPr/>
            </p:nvCxnSpPr>
            <p:spPr>
              <a:xfrm>
                <a:off x="6350" y="1212849"/>
                <a:ext cx="63500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4" name="Google Shape;794;p71"/>
              <p:cNvCxnSpPr/>
              <p:nvPr/>
            </p:nvCxnSpPr>
            <p:spPr>
              <a:xfrm>
                <a:off x="6350" y="1670049"/>
                <a:ext cx="63500" cy="1589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795" name="Google Shape;795;p71"/>
            <p:cNvSpPr/>
            <p:nvPr/>
          </p:nvSpPr>
          <p:spPr>
            <a:xfrm>
              <a:off x="5321300" y="1186096"/>
              <a:ext cx="1550988" cy="51752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1"/>
            <p:cNvSpPr txBox="1"/>
            <p:nvPr/>
          </p:nvSpPr>
          <p:spPr>
            <a:xfrm>
              <a:off x="5541962" y="1324208"/>
              <a:ext cx="825799" cy="241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Graphics</a:t>
              </a:r>
              <a:endParaRPr/>
            </a:p>
          </p:txBody>
        </p:sp>
        <p:grpSp>
          <p:nvGrpSpPr>
            <p:cNvPr id="797" name="Google Shape;797;p71"/>
            <p:cNvGrpSpPr/>
            <p:nvPr/>
          </p:nvGrpSpPr>
          <p:grpSpPr>
            <a:xfrm>
              <a:off x="6057900" y="1727432"/>
              <a:ext cx="69851" cy="1671642"/>
              <a:chOff x="0" y="-1"/>
              <a:chExt cx="69850" cy="1671640"/>
            </a:xfrm>
          </p:grpSpPr>
          <p:cxnSp>
            <p:nvCxnSpPr>
              <p:cNvPr id="798" name="Google Shape;798;p71"/>
              <p:cNvCxnSpPr/>
              <p:nvPr/>
            </p:nvCxnSpPr>
            <p:spPr>
              <a:xfrm>
                <a:off x="0" y="-1"/>
                <a:ext cx="1588" cy="1663702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799" name="Google Shape;799;p71"/>
              <p:cNvGrpSpPr/>
              <p:nvPr/>
            </p:nvGrpSpPr>
            <p:grpSpPr>
              <a:xfrm>
                <a:off x="6349" y="298449"/>
                <a:ext cx="63501" cy="1373190"/>
                <a:chOff x="0" y="-1"/>
                <a:chExt cx="63500" cy="1373189"/>
              </a:xfrm>
            </p:grpSpPr>
            <p:cxnSp>
              <p:nvCxnSpPr>
                <p:cNvPr id="800" name="Google Shape;800;p71"/>
                <p:cNvCxnSpPr/>
                <p:nvPr/>
              </p:nvCxnSpPr>
              <p:spPr>
                <a:xfrm>
                  <a:off x="0" y="-1"/>
                  <a:ext cx="63500" cy="158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01" name="Google Shape;801;p71"/>
                <p:cNvCxnSpPr/>
                <p:nvPr/>
              </p:nvCxnSpPr>
              <p:spPr>
                <a:xfrm>
                  <a:off x="0" y="457199"/>
                  <a:ext cx="63500" cy="158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02" name="Google Shape;802;p71"/>
                <p:cNvCxnSpPr/>
                <p:nvPr/>
              </p:nvCxnSpPr>
              <p:spPr>
                <a:xfrm>
                  <a:off x="0" y="914399"/>
                  <a:ext cx="63500" cy="158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03" name="Google Shape;803;p71"/>
                <p:cNvCxnSpPr/>
                <p:nvPr/>
              </p:nvCxnSpPr>
              <p:spPr>
                <a:xfrm>
                  <a:off x="0" y="1371599"/>
                  <a:ext cx="63500" cy="158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804" name="Google Shape;804;p71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72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810" name="Google Shape;810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" name="Google Shape;811;p72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2" name="Google Shape;812;p7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Networked Menus</a:t>
            </a:r>
            <a:endParaRPr/>
          </a:p>
        </p:txBody>
      </p:sp>
      <p:sp>
        <p:nvSpPr>
          <p:cNvPr id="813" name="Google Shape;813;p7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grpSp>
        <p:nvGrpSpPr>
          <p:cNvPr id="814" name="Google Shape;814;p72"/>
          <p:cNvGrpSpPr/>
          <p:nvPr/>
        </p:nvGrpSpPr>
        <p:grpSpPr>
          <a:xfrm>
            <a:off x="1652587" y="3392487"/>
            <a:ext cx="6037264" cy="2836864"/>
            <a:chOff x="0" y="0"/>
            <a:chExt cx="6037263" cy="2836863"/>
          </a:xfrm>
        </p:grpSpPr>
        <p:sp>
          <p:nvSpPr>
            <p:cNvPr id="815" name="Google Shape;815;p72"/>
            <p:cNvSpPr/>
            <p:nvPr/>
          </p:nvSpPr>
          <p:spPr>
            <a:xfrm>
              <a:off x="4727575" y="1112837"/>
              <a:ext cx="1309688" cy="51752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3025775" y="1112837"/>
              <a:ext cx="1563688" cy="51752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2"/>
            <p:cNvSpPr/>
            <p:nvPr/>
          </p:nvSpPr>
          <p:spPr>
            <a:xfrm>
              <a:off x="1563687" y="1112837"/>
              <a:ext cx="1309688" cy="51752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0" y="1112837"/>
              <a:ext cx="1309688" cy="517526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9" name="Google Shape;819;p72"/>
            <p:cNvCxnSpPr/>
            <p:nvPr/>
          </p:nvCxnSpPr>
          <p:spPr>
            <a:xfrm flipH="1">
              <a:off x="647699" y="685800"/>
              <a:ext cx="2401889" cy="415925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" name="Google Shape;820;p72"/>
            <p:cNvCxnSpPr/>
            <p:nvPr/>
          </p:nvCxnSpPr>
          <p:spPr>
            <a:xfrm flipH="1">
              <a:off x="2190750" y="684212"/>
              <a:ext cx="819151" cy="417513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1" name="Google Shape;821;p72"/>
            <p:cNvCxnSpPr/>
            <p:nvPr/>
          </p:nvCxnSpPr>
          <p:spPr>
            <a:xfrm>
              <a:off x="3016250" y="684212"/>
              <a:ext cx="709613" cy="417514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2" name="Google Shape;822;p72"/>
            <p:cNvCxnSpPr/>
            <p:nvPr/>
          </p:nvCxnSpPr>
          <p:spPr>
            <a:xfrm>
              <a:off x="3016249" y="684212"/>
              <a:ext cx="2251076" cy="417513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23" name="Google Shape;823;p72"/>
            <p:cNvSpPr/>
            <p:nvPr/>
          </p:nvSpPr>
          <p:spPr>
            <a:xfrm>
              <a:off x="1069975" y="2509837"/>
              <a:ext cx="746125" cy="322263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2"/>
            <p:cNvSpPr/>
            <p:nvPr/>
          </p:nvSpPr>
          <p:spPr>
            <a:xfrm>
              <a:off x="2619375" y="2509837"/>
              <a:ext cx="746125" cy="323851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2"/>
            <p:cNvSpPr/>
            <p:nvPr/>
          </p:nvSpPr>
          <p:spPr>
            <a:xfrm>
              <a:off x="4194175" y="2513012"/>
              <a:ext cx="746125" cy="323851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2"/>
            <p:cNvSpPr/>
            <p:nvPr/>
          </p:nvSpPr>
          <p:spPr>
            <a:xfrm>
              <a:off x="2232025" y="0"/>
              <a:ext cx="1490663" cy="717550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2"/>
            <p:cNvSpPr txBox="1"/>
            <p:nvPr/>
          </p:nvSpPr>
          <p:spPr>
            <a:xfrm>
              <a:off x="2430859" y="117475"/>
              <a:ext cx="1040607" cy="482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Office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Automation</a:t>
              </a:r>
              <a:endParaRPr/>
            </a:p>
          </p:txBody>
        </p:sp>
        <p:sp>
          <p:nvSpPr>
            <p:cNvPr id="828" name="Google Shape;828;p72"/>
            <p:cNvSpPr txBox="1"/>
            <p:nvPr/>
          </p:nvSpPr>
          <p:spPr>
            <a:xfrm>
              <a:off x="147835" y="1130300"/>
              <a:ext cx="1017887" cy="482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Word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Processing</a:t>
              </a:r>
              <a:endParaRPr/>
            </a:p>
          </p:txBody>
        </p:sp>
        <p:sp>
          <p:nvSpPr>
            <p:cNvPr id="829" name="Google Shape;829;p72"/>
            <p:cNvSpPr txBox="1"/>
            <p:nvPr/>
          </p:nvSpPr>
          <p:spPr>
            <a:xfrm>
              <a:off x="1649214" y="1089025"/>
              <a:ext cx="904876" cy="482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Electronic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Mail</a:t>
              </a:r>
              <a:endParaRPr/>
            </a:p>
          </p:txBody>
        </p:sp>
        <p:sp>
          <p:nvSpPr>
            <p:cNvPr id="830" name="Google Shape;830;p72"/>
            <p:cNvSpPr txBox="1"/>
            <p:nvPr/>
          </p:nvSpPr>
          <p:spPr>
            <a:xfrm>
              <a:off x="3149054" y="1209675"/>
              <a:ext cx="1165027" cy="241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Spreadsheet</a:t>
              </a:r>
              <a:endParaRPr/>
            </a:p>
          </p:txBody>
        </p:sp>
        <p:sp>
          <p:nvSpPr>
            <p:cNvPr id="831" name="Google Shape;831;p72"/>
            <p:cNvSpPr txBox="1"/>
            <p:nvPr/>
          </p:nvSpPr>
          <p:spPr>
            <a:xfrm>
              <a:off x="4930775" y="1213370"/>
              <a:ext cx="825798" cy="241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Graphics</a:t>
              </a:r>
              <a:endParaRPr/>
            </a:p>
          </p:txBody>
        </p:sp>
        <p:sp>
          <p:nvSpPr>
            <p:cNvPr id="832" name="Google Shape;832;p72"/>
            <p:cNvSpPr txBox="1"/>
            <p:nvPr/>
          </p:nvSpPr>
          <p:spPr>
            <a:xfrm>
              <a:off x="1142188" y="2568575"/>
              <a:ext cx="430610" cy="241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Help</a:t>
              </a:r>
              <a:endParaRPr/>
            </a:p>
          </p:txBody>
        </p:sp>
        <p:sp>
          <p:nvSpPr>
            <p:cNvPr id="833" name="Google Shape;833;p72"/>
            <p:cNvSpPr txBox="1"/>
            <p:nvPr/>
          </p:nvSpPr>
          <p:spPr>
            <a:xfrm>
              <a:off x="2723306" y="2561052"/>
              <a:ext cx="430511" cy="241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Print</a:t>
              </a:r>
              <a:endParaRPr/>
            </a:p>
          </p:txBody>
        </p:sp>
        <p:sp>
          <p:nvSpPr>
            <p:cNvPr id="834" name="Google Shape;834;p72"/>
            <p:cNvSpPr txBox="1"/>
            <p:nvPr/>
          </p:nvSpPr>
          <p:spPr>
            <a:xfrm>
              <a:off x="4333793" y="2568575"/>
              <a:ext cx="385367" cy="241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Source Sans Pr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Quit</a:t>
              </a:r>
              <a:endParaRPr/>
            </a:p>
          </p:txBody>
        </p:sp>
        <p:cxnSp>
          <p:nvCxnSpPr>
            <p:cNvPr id="835" name="Google Shape;835;p72"/>
            <p:cNvCxnSpPr/>
            <p:nvPr/>
          </p:nvCxnSpPr>
          <p:spPr>
            <a:xfrm>
              <a:off x="665162" y="1666875"/>
              <a:ext cx="752476" cy="81915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6" name="Google Shape;836;p72"/>
            <p:cNvCxnSpPr/>
            <p:nvPr/>
          </p:nvCxnSpPr>
          <p:spPr>
            <a:xfrm>
              <a:off x="652462" y="1666874"/>
              <a:ext cx="2324101" cy="82550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7" name="Google Shape;837;p72"/>
            <p:cNvCxnSpPr/>
            <p:nvPr/>
          </p:nvCxnSpPr>
          <p:spPr>
            <a:xfrm>
              <a:off x="665162" y="1666875"/>
              <a:ext cx="3870326" cy="81915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8" name="Google Shape;838;p72"/>
            <p:cNvCxnSpPr/>
            <p:nvPr/>
          </p:nvCxnSpPr>
          <p:spPr>
            <a:xfrm flipH="1">
              <a:off x="1423987" y="1660525"/>
              <a:ext cx="860426" cy="81915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9" name="Google Shape;839;p72"/>
            <p:cNvCxnSpPr/>
            <p:nvPr/>
          </p:nvCxnSpPr>
          <p:spPr>
            <a:xfrm>
              <a:off x="2278062" y="1666874"/>
              <a:ext cx="695326" cy="81915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0" name="Google Shape;840;p72"/>
            <p:cNvCxnSpPr/>
            <p:nvPr/>
          </p:nvCxnSpPr>
          <p:spPr>
            <a:xfrm>
              <a:off x="2278062" y="1673225"/>
              <a:ext cx="2257426" cy="81915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1" name="Google Shape;841;p72"/>
            <p:cNvCxnSpPr/>
            <p:nvPr/>
          </p:nvCxnSpPr>
          <p:spPr>
            <a:xfrm flipH="1">
              <a:off x="1423987" y="1666874"/>
              <a:ext cx="2352676" cy="81915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2" name="Google Shape;842;p72"/>
            <p:cNvCxnSpPr/>
            <p:nvPr/>
          </p:nvCxnSpPr>
          <p:spPr>
            <a:xfrm flipH="1">
              <a:off x="2979737" y="1660524"/>
              <a:ext cx="796926" cy="83185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3" name="Google Shape;843;p72"/>
            <p:cNvCxnSpPr/>
            <p:nvPr/>
          </p:nvCxnSpPr>
          <p:spPr>
            <a:xfrm>
              <a:off x="3770312" y="1666875"/>
              <a:ext cx="765176" cy="81915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4" name="Google Shape;844;p72"/>
            <p:cNvCxnSpPr/>
            <p:nvPr/>
          </p:nvCxnSpPr>
          <p:spPr>
            <a:xfrm flipH="1">
              <a:off x="4541837" y="1666874"/>
              <a:ext cx="777876" cy="81915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5" name="Google Shape;845;p72"/>
            <p:cNvCxnSpPr/>
            <p:nvPr/>
          </p:nvCxnSpPr>
          <p:spPr>
            <a:xfrm flipH="1">
              <a:off x="2970212" y="1666875"/>
              <a:ext cx="2343151" cy="81915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6" name="Google Shape;846;p72"/>
            <p:cNvCxnSpPr/>
            <p:nvPr/>
          </p:nvCxnSpPr>
          <p:spPr>
            <a:xfrm flipH="1">
              <a:off x="1427162" y="1660525"/>
              <a:ext cx="3892551" cy="8255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47" name="Google Shape;847;p72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Google Shape;852;p73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853" name="Google Shape;853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73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5" name="Google Shape;855;p7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Menu Types</a:t>
            </a:r>
            <a:endParaRPr/>
          </a:p>
        </p:txBody>
      </p:sp>
      <p:sp>
        <p:nvSpPr>
          <p:cNvPr id="856" name="Google Shape;856;p7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365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fixed menus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75"/>
              <a:buChar char=""/>
            </a:pPr>
            <a:r>
              <a:rPr lang="en-US" sz="1700">
                <a:solidFill>
                  <a:srgbClr val="003DCC"/>
                </a:solidFill>
              </a:rPr>
              <a:t>remain in place until the option is selected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pull-down menus (drop-down menus)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75"/>
              <a:buChar char=""/>
            </a:pPr>
            <a:r>
              <a:rPr lang="en-US" sz="1700">
                <a:solidFill>
                  <a:srgbClr val="003DCC"/>
                </a:solidFill>
              </a:rPr>
              <a:t>dragged down from a menu bar at the top of the screen, an item is selected, and the menu automatically returns back to its original title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pop-up menus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75"/>
              <a:buChar char=""/>
            </a:pPr>
            <a:r>
              <a:rPr lang="en-US" sz="1700">
                <a:solidFill>
                  <a:srgbClr val="003DCC"/>
                </a:solidFill>
              </a:rPr>
              <a:t>appear when a user clicks on a particular area of the screen, which may be designated by an icon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75"/>
              <a:buChar char=""/>
            </a:pPr>
            <a:r>
              <a:rPr lang="en-US" sz="1700">
                <a:solidFill>
                  <a:srgbClr val="003DCC"/>
                </a:solidFill>
              </a:rPr>
              <a:t>menu remains in place until the user instructs it to disappear, usually by clicking on a “close” box in the border of the menu’s window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cascading menus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75"/>
              <a:buChar char=""/>
            </a:pPr>
            <a:r>
              <a:rPr lang="en-US" sz="1700">
                <a:solidFill>
                  <a:srgbClr val="003DCC"/>
                </a:solidFill>
              </a:rPr>
              <a:t>display all options chosen one after the other in a cascading fashion</a:t>
            </a:r>
            <a:endParaRPr/>
          </a:p>
        </p:txBody>
      </p:sp>
      <p:sp>
        <p:nvSpPr>
          <p:cNvPr id="857" name="Google Shape;857;p7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858" name="Google Shape;858;p73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74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864" name="Google Shape;864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74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6" name="Google Shape;866;p7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Considerations for Menus</a:t>
            </a:r>
            <a:endParaRPr/>
          </a:p>
        </p:txBody>
      </p:sp>
      <p:sp>
        <p:nvSpPr>
          <p:cNvPr id="867" name="Google Shape;867;p7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order of items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alphabetically, by category, or by frequency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some functions should be kept apart (e.g., ‘create’ option should not be placed next to the ‘delete’ option)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selection of items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number or letter corresponding to the required option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pointing at the option using a pointing device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highlighting the item through cursor control keys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575"/>
              <a:buChar char="●"/>
            </a:pPr>
            <a:r>
              <a:rPr lang="en-US" sz="2100"/>
              <a:t>navigation through a series of menus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425"/>
              <a:buChar char=""/>
            </a:pPr>
            <a:r>
              <a:rPr lang="en-US" sz="1900">
                <a:solidFill>
                  <a:srgbClr val="002D99"/>
                </a:solidFill>
              </a:rPr>
              <a:t>hierarchically-structured menus 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75"/>
              <a:buChar char=""/>
            </a:pPr>
            <a:r>
              <a:rPr lang="en-US" sz="1700">
                <a:solidFill>
                  <a:srgbClr val="003DCC"/>
                </a:solidFill>
              </a:rPr>
              <a:t>main menu with a series of sub-menus to make further selections</a:t>
            </a:r>
            <a:endParaRPr/>
          </a:p>
        </p:txBody>
      </p:sp>
      <p:sp>
        <p:nvSpPr>
          <p:cNvPr id="868" name="Google Shape;868;p7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869" name="Google Shape;869;p74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75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875" name="Google Shape;875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Google Shape;876;p75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7" name="Google Shape;877;p7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Tradeoffs with Menus</a:t>
            </a:r>
            <a:endParaRPr/>
          </a:p>
        </p:txBody>
      </p:sp>
      <p:sp>
        <p:nvSpPr>
          <p:cNvPr id="878" name="Google Shape;878;p7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depth vs. breadth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deep: few alternatives, many selection steps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broad: many alternatives, few selection steps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deep and narrow is often difficult for users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broad and shallow is usually easier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user does not have to go through as many levels, thereby reducing the need for user navigation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each node in the menu hierarchy becomes more complex, making the user choose between more options at each level</a:t>
            </a:r>
            <a:endParaRPr/>
          </a:p>
        </p:txBody>
      </p:sp>
      <p:sp>
        <p:nvSpPr>
          <p:cNvPr id="879" name="Google Shape;879;p75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880" name="Google Shape;880;p75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2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60" name="Google Shape;160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22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2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the way interaction with computers is performed depends on available technology on one hand, but also on different methods and usage styles for a particular technology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the change in interaction style from command-line to graphical user interface has contributed considerably to the popularity of personal computers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for a given task and user population, different interaction styles may make the difference between success, acceptance, or failure of a product</a:t>
            </a:r>
            <a:endParaRPr/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p76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886" name="Google Shape;886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" name="Google Shape;887;p76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8" name="Google Shape;888;p7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Depth and Breadth in Menus</a:t>
            </a:r>
            <a:endParaRPr/>
          </a:p>
        </p:txBody>
      </p:sp>
      <p:cxnSp>
        <p:nvCxnSpPr>
          <p:cNvPr id="889" name="Google Shape;889;p76"/>
          <p:cNvCxnSpPr/>
          <p:nvPr/>
        </p:nvCxnSpPr>
        <p:spPr>
          <a:xfrm flipH="1">
            <a:off x="4756149" y="2522537"/>
            <a:ext cx="52389" cy="288926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90" name="Google Shape;890;p76"/>
          <p:cNvCxnSpPr/>
          <p:nvPr/>
        </p:nvCxnSpPr>
        <p:spPr>
          <a:xfrm flipH="1">
            <a:off x="4883150" y="2111374"/>
            <a:ext cx="1022351" cy="35242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91" name="Google Shape;891;p76"/>
          <p:cNvSpPr/>
          <p:nvPr/>
        </p:nvSpPr>
        <p:spPr>
          <a:xfrm>
            <a:off x="4702175" y="2413000"/>
            <a:ext cx="187325" cy="184151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6"/>
          <p:cNvSpPr/>
          <p:nvPr/>
        </p:nvSpPr>
        <p:spPr>
          <a:xfrm>
            <a:off x="5332412" y="2413000"/>
            <a:ext cx="187326" cy="184151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6"/>
          <p:cNvSpPr/>
          <p:nvPr/>
        </p:nvSpPr>
        <p:spPr>
          <a:xfrm>
            <a:off x="6042025" y="2413000"/>
            <a:ext cx="187325" cy="184151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76"/>
          <p:cNvSpPr/>
          <p:nvPr/>
        </p:nvSpPr>
        <p:spPr>
          <a:xfrm>
            <a:off x="4332287" y="2824162"/>
            <a:ext cx="187326" cy="182563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5" name="Google Shape;895;p76"/>
          <p:cNvCxnSpPr/>
          <p:nvPr/>
        </p:nvCxnSpPr>
        <p:spPr>
          <a:xfrm flipH="1">
            <a:off x="5505450" y="2130424"/>
            <a:ext cx="393700" cy="28257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96" name="Google Shape;896;p76"/>
          <p:cNvCxnSpPr/>
          <p:nvPr/>
        </p:nvCxnSpPr>
        <p:spPr>
          <a:xfrm>
            <a:off x="5932487" y="2147887"/>
            <a:ext cx="150813" cy="23971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97" name="Google Shape;897;p76"/>
          <p:cNvSpPr/>
          <p:nvPr/>
        </p:nvSpPr>
        <p:spPr>
          <a:xfrm>
            <a:off x="4667250" y="2824162"/>
            <a:ext cx="187325" cy="182563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76"/>
          <p:cNvSpPr/>
          <p:nvPr/>
        </p:nvSpPr>
        <p:spPr>
          <a:xfrm>
            <a:off x="5062537" y="2824162"/>
            <a:ext cx="187326" cy="182563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76"/>
          <p:cNvSpPr/>
          <p:nvPr/>
        </p:nvSpPr>
        <p:spPr>
          <a:xfrm>
            <a:off x="5924550" y="2824162"/>
            <a:ext cx="188913" cy="182563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76"/>
          <p:cNvSpPr/>
          <p:nvPr/>
        </p:nvSpPr>
        <p:spPr>
          <a:xfrm>
            <a:off x="6372225" y="2824162"/>
            <a:ext cx="187325" cy="182563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1" name="Google Shape;901;p76"/>
          <p:cNvCxnSpPr/>
          <p:nvPr/>
        </p:nvCxnSpPr>
        <p:spPr>
          <a:xfrm flipH="1">
            <a:off x="4473575" y="2578099"/>
            <a:ext cx="257176" cy="24447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02" name="Google Shape;902;p76"/>
          <p:cNvCxnSpPr/>
          <p:nvPr/>
        </p:nvCxnSpPr>
        <p:spPr>
          <a:xfrm>
            <a:off x="4887912" y="2573337"/>
            <a:ext cx="227014" cy="234951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03" name="Google Shape;903;p76"/>
          <p:cNvCxnSpPr/>
          <p:nvPr/>
        </p:nvCxnSpPr>
        <p:spPr>
          <a:xfrm flipH="1">
            <a:off x="6040437" y="2617787"/>
            <a:ext cx="88901" cy="192088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04" name="Google Shape;904;p76"/>
          <p:cNvCxnSpPr/>
          <p:nvPr/>
        </p:nvCxnSpPr>
        <p:spPr>
          <a:xfrm>
            <a:off x="6207125" y="2593975"/>
            <a:ext cx="217488" cy="217488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905" name="Google Shape;905;p76"/>
          <p:cNvGrpSpPr/>
          <p:nvPr/>
        </p:nvGrpSpPr>
        <p:grpSpPr>
          <a:xfrm>
            <a:off x="6915150" y="2428875"/>
            <a:ext cx="633414" cy="593725"/>
            <a:chOff x="0" y="0"/>
            <a:chExt cx="633413" cy="593725"/>
          </a:xfrm>
        </p:grpSpPr>
        <p:sp>
          <p:nvSpPr>
            <p:cNvPr id="906" name="Google Shape;906;p76"/>
            <p:cNvSpPr/>
            <p:nvPr/>
          </p:nvSpPr>
          <p:spPr>
            <a:xfrm>
              <a:off x="115887" y="0"/>
              <a:ext cx="187326" cy="182563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6"/>
            <p:cNvSpPr/>
            <p:nvPr/>
          </p:nvSpPr>
          <p:spPr>
            <a:xfrm>
              <a:off x="0" y="411162"/>
              <a:ext cx="187325" cy="182563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6"/>
            <p:cNvSpPr/>
            <p:nvPr/>
          </p:nvSpPr>
          <p:spPr>
            <a:xfrm>
              <a:off x="446087" y="411162"/>
              <a:ext cx="187326" cy="182563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9" name="Google Shape;909;p76"/>
            <p:cNvCxnSpPr/>
            <p:nvPr/>
          </p:nvCxnSpPr>
          <p:spPr>
            <a:xfrm flipH="1">
              <a:off x="114299" y="225425"/>
              <a:ext cx="88901" cy="169863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0" name="Google Shape;910;p76"/>
            <p:cNvCxnSpPr/>
            <p:nvPr/>
          </p:nvCxnSpPr>
          <p:spPr>
            <a:xfrm>
              <a:off x="298450" y="200025"/>
              <a:ext cx="200026" cy="198438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911" name="Google Shape;911;p76"/>
          <p:cNvCxnSpPr/>
          <p:nvPr/>
        </p:nvCxnSpPr>
        <p:spPr>
          <a:xfrm>
            <a:off x="5932487" y="2097087"/>
            <a:ext cx="1092201" cy="35718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12" name="Google Shape;912;p76"/>
          <p:cNvSpPr/>
          <p:nvPr/>
        </p:nvSpPr>
        <p:spPr>
          <a:xfrm>
            <a:off x="5580062" y="2824162"/>
            <a:ext cx="187326" cy="182563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76"/>
          <p:cNvCxnSpPr/>
          <p:nvPr/>
        </p:nvCxnSpPr>
        <p:spPr>
          <a:xfrm flipH="1">
            <a:off x="5710237" y="2565399"/>
            <a:ext cx="346076" cy="24288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14" name="Google Shape;914;p76"/>
          <p:cNvCxnSpPr/>
          <p:nvPr/>
        </p:nvCxnSpPr>
        <p:spPr>
          <a:xfrm flipH="1">
            <a:off x="1036637" y="2482850"/>
            <a:ext cx="53976" cy="29686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15" name="Google Shape;915;p76"/>
          <p:cNvCxnSpPr/>
          <p:nvPr/>
        </p:nvCxnSpPr>
        <p:spPr>
          <a:xfrm flipH="1">
            <a:off x="1160462" y="2062162"/>
            <a:ext cx="1049339" cy="349251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16" name="Google Shape;916;p76"/>
          <p:cNvSpPr/>
          <p:nvPr/>
        </p:nvSpPr>
        <p:spPr>
          <a:xfrm>
            <a:off x="979487" y="2371725"/>
            <a:ext cx="193676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6"/>
          <p:cNvSpPr/>
          <p:nvPr/>
        </p:nvSpPr>
        <p:spPr>
          <a:xfrm>
            <a:off x="1839912" y="2339975"/>
            <a:ext cx="193676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6"/>
          <p:cNvSpPr/>
          <p:nvPr/>
        </p:nvSpPr>
        <p:spPr>
          <a:xfrm>
            <a:off x="600075" y="2792412"/>
            <a:ext cx="193675" cy="188913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/>
          <p:nvPr/>
        </p:nvSpPr>
        <p:spPr>
          <a:xfrm>
            <a:off x="944562" y="2792412"/>
            <a:ext cx="192088" cy="188913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76"/>
          <p:cNvSpPr/>
          <p:nvPr/>
        </p:nvSpPr>
        <p:spPr>
          <a:xfrm>
            <a:off x="1719262" y="2762250"/>
            <a:ext cx="193676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76"/>
          <p:cNvSpPr/>
          <p:nvPr/>
        </p:nvSpPr>
        <p:spPr>
          <a:xfrm>
            <a:off x="2178050" y="2762250"/>
            <a:ext cx="193675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2" name="Google Shape;922;p76"/>
          <p:cNvCxnSpPr/>
          <p:nvPr/>
        </p:nvCxnSpPr>
        <p:spPr>
          <a:xfrm flipH="1">
            <a:off x="739775" y="2551112"/>
            <a:ext cx="273050" cy="23971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23" name="Google Shape;923;p76"/>
          <p:cNvCxnSpPr/>
          <p:nvPr/>
        </p:nvCxnSpPr>
        <p:spPr>
          <a:xfrm flipH="1">
            <a:off x="1836737" y="2551112"/>
            <a:ext cx="80963" cy="193676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24" name="Google Shape;924;p76"/>
          <p:cNvCxnSpPr/>
          <p:nvPr/>
        </p:nvCxnSpPr>
        <p:spPr>
          <a:xfrm>
            <a:off x="2008187" y="2525712"/>
            <a:ext cx="225426" cy="22383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25" name="Google Shape;925;p76"/>
          <p:cNvSpPr/>
          <p:nvPr/>
        </p:nvSpPr>
        <p:spPr>
          <a:xfrm>
            <a:off x="2901950" y="2308225"/>
            <a:ext cx="193675" cy="188913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76"/>
          <p:cNvSpPr/>
          <p:nvPr/>
        </p:nvSpPr>
        <p:spPr>
          <a:xfrm>
            <a:off x="2782887" y="2730500"/>
            <a:ext cx="192088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76"/>
          <p:cNvSpPr/>
          <p:nvPr/>
        </p:nvSpPr>
        <p:spPr>
          <a:xfrm>
            <a:off x="3240087" y="2730500"/>
            <a:ext cx="193676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8" name="Google Shape;928;p76"/>
          <p:cNvCxnSpPr/>
          <p:nvPr/>
        </p:nvCxnSpPr>
        <p:spPr>
          <a:xfrm flipH="1">
            <a:off x="2900362" y="2519362"/>
            <a:ext cx="101601" cy="19843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29" name="Google Shape;929;p76"/>
          <p:cNvCxnSpPr/>
          <p:nvPr/>
        </p:nvCxnSpPr>
        <p:spPr>
          <a:xfrm>
            <a:off x="3086099" y="2514600"/>
            <a:ext cx="209551" cy="203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30" name="Google Shape;930;p76"/>
          <p:cNvCxnSpPr/>
          <p:nvPr/>
        </p:nvCxnSpPr>
        <p:spPr>
          <a:xfrm>
            <a:off x="2243137" y="2046287"/>
            <a:ext cx="661988" cy="27146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1" name="Google Shape;931;p76"/>
          <p:cNvSpPr/>
          <p:nvPr/>
        </p:nvSpPr>
        <p:spPr>
          <a:xfrm>
            <a:off x="944562" y="3308350"/>
            <a:ext cx="192088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76"/>
          <p:cNvSpPr/>
          <p:nvPr/>
        </p:nvSpPr>
        <p:spPr>
          <a:xfrm>
            <a:off x="1412875" y="3324225"/>
            <a:ext cx="193675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76"/>
          <p:cNvSpPr/>
          <p:nvPr/>
        </p:nvSpPr>
        <p:spPr>
          <a:xfrm>
            <a:off x="677862" y="3730625"/>
            <a:ext cx="193676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6"/>
          <p:cNvSpPr/>
          <p:nvPr/>
        </p:nvSpPr>
        <p:spPr>
          <a:xfrm>
            <a:off x="1100137" y="3730625"/>
            <a:ext cx="193676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76"/>
          <p:cNvSpPr/>
          <p:nvPr/>
        </p:nvSpPr>
        <p:spPr>
          <a:xfrm>
            <a:off x="2266950" y="3308350"/>
            <a:ext cx="193675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6"/>
          <p:cNvSpPr/>
          <p:nvPr/>
        </p:nvSpPr>
        <p:spPr>
          <a:xfrm>
            <a:off x="2459037" y="3730625"/>
            <a:ext cx="193676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6"/>
          <p:cNvSpPr/>
          <p:nvPr/>
        </p:nvSpPr>
        <p:spPr>
          <a:xfrm>
            <a:off x="2052637" y="3683000"/>
            <a:ext cx="193676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8" name="Google Shape;938;p76"/>
          <p:cNvCxnSpPr/>
          <p:nvPr/>
        </p:nvCxnSpPr>
        <p:spPr>
          <a:xfrm flipH="1">
            <a:off x="1987550" y="2055812"/>
            <a:ext cx="242888" cy="285751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39" name="Google Shape;939;p76"/>
          <p:cNvCxnSpPr/>
          <p:nvPr/>
        </p:nvCxnSpPr>
        <p:spPr>
          <a:xfrm>
            <a:off x="2314574" y="2970212"/>
            <a:ext cx="22226" cy="29368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40" name="Google Shape;940;p76"/>
          <p:cNvCxnSpPr/>
          <p:nvPr/>
        </p:nvCxnSpPr>
        <p:spPr>
          <a:xfrm flipH="1">
            <a:off x="1525587" y="2963862"/>
            <a:ext cx="261939" cy="342901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41" name="Google Shape;941;p76"/>
          <p:cNvCxnSpPr/>
          <p:nvPr/>
        </p:nvCxnSpPr>
        <p:spPr>
          <a:xfrm>
            <a:off x="1042987" y="3001962"/>
            <a:ext cx="1589" cy="28416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42" name="Google Shape;942;p76"/>
          <p:cNvCxnSpPr/>
          <p:nvPr/>
        </p:nvCxnSpPr>
        <p:spPr>
          <a:xfrm flipH="1">
            <a:off x="817562" y="3506787"/>
            <a:ext cx="196851" cy="215901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43" name="Google Shape;943;p76"/>
          <p:cNvCxnSpPr/>
          <p:nvPr/>
        </p:nvCxnSpPr>
        <p:spPr>
          <a:xfrm>
            <a:off x="1087437" y="3513137"/>
            <a:ext cx="80963" cy="196851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44" name="Google Shape;944;p76"/>
          <p:cNvCxnSpPr/>
          <p:nvPr/>
        </p:nvCxnSpPr>
        <p:spPr>
          <a:xfrm flipH="1">
            <a:off x="2216150" y="3513137"/>
            <a:ext cx="130176" cy="15716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45" name="Google Shape;945;p76"/>
          <p:cNvCxnSpPr/>
          <p:nvPr/>
        </p:nvCxnSpPr>
        <p:spPr>
          <a:xfrm>
            <a:off x="2427287" y="3506787"/>
            <a:ext cx="84139" cy="209551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46" name="Google Shape;946;p76"/>
          <p:cNvSpPr txBox="1"/>
          <p:nvPr/>
        </p:nvSpPr>
        <p:spPr>
          <a:xfrm>
            <a:off x="4772025" y="3281362"/>
            <a:ext cx="1989336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broad menu hierarchy</a:t>
            </a:r>
            <a:endParaRPr/>
          </a:p>
        </p:txBody>
      </p:sp>
      <p:sp>
        <p:nvSpPr>
          <p:cNvPr id="947" name="Google Shape;947;p76"/>
          <p:cNvSpPr txBox="1"/>
          <p:nvPr/>
        </p:nvSpPr>
        <p:spPr>
          <a:xfrm>
            <a:off x="1106487" y="4092575"/>
            <a:ext cx="1921670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deep menu hierarchy</a:t>
            </a:r>
            <a:endParaRPr/>
          </a:p>
        </p:txBody>
      </p:sp>
      <p:sp>
        <p:nvSpPr>
          <p:cNvPr id="948" name="Google Shape;948;p76"/>
          <p:cNvSpPr/>
          <p:nvPr/>
        </p:nvSpPr>
        <p:spPr>
          <a:xfrm>
            <a:off x="2116137" y="1949450"/>
            <a:ext cx="192088" cy="187325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9" name="Google Shape;949;p76"/>
          <p:cNvGrpSpPr/>
          <p:nvPr/>
        </p:nvGrpSpPr>
        <p:grpSpPr>
          <a:xfrm>
            <a:off x="7753350" y="2428875"/>
            <a:ext cx="633414" cy="593725"/>
            <a:chOff x="0" y="0"/>
            <a:chExt cx="633413" cy="593725"/>
          </a:xfrm>
        </p:grpSpPr>
        <p:sp>
          <p:nvSpPr>
            <p:cNvPr id="950" name="Google Shape;950;p76"/>
            <p:cNvSpPr/>
            <p:nvPr/>
          </p:nvSpPr>
          <p:spPr>
            <a:xfrm>
              <a:off x="115887" y="0"/>
              <a:ext cx="187326" cy="182563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6"/>
            <p:cNvSpPr/>
            <p:nvPr/>
          </p:nvSpPr>
          <p:spPr>
            <a:xfrm>
              <a:off x="0" y="411162"/>
              <a:ext cx="187325" cy="182563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6"/>
            <p:cNvSpPr/>
            <p:nvPr/>
          </p:nvSpPr>
          <p:spPr>
            <a:xfrm>
              <a:off x="446087" y="411162"/>
              <a:ext cx="187326" cy="182563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3" name="Google Shape;953;p76"/>
            <p:cNvCxnSpPr/>
            <p:nvPr/>
          </p:nvCxnSpPr>
          <p:spPr>
            <a:xfrm flipH="1">
              <a:off x="114299" y="225425"/>
              <a:ext cx="88901" cy="169863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4" name="Google Shape;954;p76"/>
            <p:cNvCxnSpPr/>
            <p:nvPr/>
          </p:nvCxnSpPr>
          <p:spPr>
            <a:xfrm>
              <a:off x="298450" y="200025"/>
              <a:ext cx="200026" cy="198438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955" name="Google Shape;955;p76"/>
          <p:cNvCxnSpPr/>
          <p:nvPr/>
        </p:nvCxnSpPr>
        <p:spPr>
          <a:xfrm>
            <a:off x="6008687" y="2097087"/>
            <a:ext cx="1833564" cy="411164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56" name="Google Shape;956;p76"/>
          <p:cNvSpPr/>
          <p:nvPr/>
        </p:nvSpPr>
        <p:spPr>
          <a:xfrm>
            <a:off x="6475412" y="2413000"/>
            <a:ext cx="187326" cy="184151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7" name="Google Shape;957;p76"/>
          <p:cNvCxnSpPr/>
          <p:nvPr/>
        </p:nvCxnSpPr>
        <p:spPr>
          <a:xfrm>
            <a:off x="5949949" y="2139950"/>
            <a:ext cx="596901" cy="292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58" name="Google Shape;958;p76"/>
          <p:cNvSpPr/>
          <p:nvPr/>
        </p:nvSpPr>
        <p:spPr>
          <a:xfrm>
            <a:off x="5824537" y="1987550"/>
            <a:ext cx="187326" cy="182563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76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  <p:sp>
        <p:nvSpPr>
          <p:cNvPr id="960" name="Google Shape;960;p76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61" name="Google Shape;961;p76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p77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967" name="Google Shape;967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8" name="Google Shape;968;p77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Google Shape;969;p7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Advantages of Menus</a:t>
            </a:r>
            <a:endParaRPr/>
          </a:p>
        </p:txBody>
      </p:sp>
      <p:sp>
        <p:nvSpPr>
          <p:cNvPr id="970" name="Google Shape;970;p7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self-explanatory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require little training or learning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require little human memory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easy to remember, recognition rather than recall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indicates when parts are not relevant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under user control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fast, efficient interface for experienced users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shortcuts to mouse actions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few keystrokes, which reduces errors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easy error handling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enhancements and changes are visible</a:t>
            </a:r>
            <a:endParaRPr/>
          </a:p>
        </p:txBody>
      </p:sp>
      <p:sp>
        <p:nvSpPr>
          <p:cNvPr id="971" name="Google Shape;971;p7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972" name="Google Shape;972;p77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oogle Shape;977;p78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978" name="Google Shape;978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9" name="Google Shape;979;p78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0" name="Google Shape;980;p7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Problems with Menus</a:t>
            </a:r>
            <a:endParaRPr/>
          </a:p>
        </p:txBody>
      </p:sp>
      <p:sp>
        <p:nvSpPr>
          <p:cNvPr id="981" name="Google Shape;981;p7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not appropriate or efficient for some users and tasks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may slow down frequent or expert users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users may get lost in menu hierarchies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menu names may not be meaningful to users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inflexible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unless highly networked, the user is forced through set sequences of steps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impractical for numerous choices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good for a limited number of valid inputs at any given time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 lots of screen space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most effective with a pointing device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mouse, trackball, touch screen</a:t>
            </a:r>
            <a:endParaRPr/>
          </a:p>
        </p:txBody>
      </p:sp>
      <p:sp>
        <p:nvSpPr>
          <p:cNvPr id="982" name="Google Shape;982;p7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983" name="Google Shape;983;p78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79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989" name="Google Shape;98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0" name="Google Shape;990;p79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1" name="Google Shape;991;p7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Fill-in Forms</a:t>
            </a:r>
            <a:endParaRPr/>
          </a:p>
        </p:txBody>
      </p:sp>
      <p:sp>
        <p:nvSpPr>
          <p:cNvPr id="992" name="Google Shape;992;p7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similar to a paper fill-in form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presented on a computer screen instead of paper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formatted structure containing fields, in which the user inputs data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each field has a label or caption that indicates the type of data to be entered in that field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organization and layout are important aspects</a:t>
            </a:r>
            <a:endParaRPr/>
          </a:p>
        </p:txBody>
      </p:sp>
      <p:sp>
        <p:nvSpPr>
          <p:cNvPr id="993" name="Google Shape;993;p79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994" name="Google Shape;994;p79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80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000" name="Google Shape;1000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1" name="Google Shape;1001;p80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2" name="Google Shape;1002;p8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Fill-in Forms</a:t>
            </a:r>
            <a:endParaRPr/>
          </a:p>
        </p:txBody>
      </p:sp>
      <p:sp>
        <p:nvSpPr>
          <p:cNvPr id="1003" name="Google Shape;1003;p8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04" name="Google Shape;1004;p8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005" name="Google Shape;1005;p80"/>
          <p:cNvSpPr txBox="1"/>
          <p:nvPr/>
        </p:nvSpPr>
        <p:spPr>
          <a:xfrm>
            <a:off x="2262187" y="5938837"/>
            <a:ext cx="4620816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fill-in form interface design for a department store</a:t>
            </a:r>
            <a:endParaRPr/>
          </a:p>
        </p:txBody>
      </p:sp>
      <p:sp>
        <p:nvSpPr>
          <p:cNvPr id="1006" name="Google Shape;1006;p80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  <p:grpSp>
        <p:nvGrpSpPr>
          <p:cNvPr id="1007" name="Google Shape;1007;p80"/>
          <p:cNvGrpSpPr/>
          <p:nvPr/>
        </p:nvGrpSpPr>
        <p:grpSpPr>
          <a:xfrm>
            <a:off x="68262" y="1289050"/>
            <a:ext cx="8840789" cy="4449764"/>
            <a:chOff x="0" y="0"/>
            <a:chExt cx="8840788" cy="4449763"/>
          </a:xfrm>
        </p:grpSpPr>
        <p:sp>
          <p:nvSpPr>
            <p:cNvPr id="1008" name="Google Shape;1008;p80"/>
            <p:cNvSpPr/>
            <p:nvPr/>
          </p:nvSpPr>
          <p:spPr>
            <a:xfrm>
              <a:off x="0" y="0"/>
              <a:ext cx="8840788" cy="4449763"/>
            </a:xfrm>
            <a:prstGeom prst="roundRect">
              <a:avLst>
                <a:gd fmla="val 12481" name="adj"/>
              </a:avLst>
            </a:prstGeom>
            <a:solidFill>
              <a:srgbClr val="000020"/>
            </a:solidFill>
            <a:ln cap="flat" cmpd="sng" w="12700">
              <a:solidFill>
                <a:srgbClr val="FCFEB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0"/>
            <p:cNvSpPr/>
            <p:nvPr/>
          </p:nvSpPr>
          <p:spPr>
            <a:xfrm>
              <a:off x="310798" y="274161"/>
              <a:ext cx="8248698" cy="3901441"/>
            </a:xfrm>
            <a:prstGeom prst="rect">
              <a:avLst/>
            </a:prstGeom>
            <a:solidFill>
              <a:srgbClr val="00002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Type in the information below.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Press TAB to move the cursor to the next field.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Press ENTER when done.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t/>
              </a:r>
              <a:endParaRPr b="0" i="0" sz="1800" u="none" cap="none" strike="noStrike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endParaRPr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Name:		________________________ Phone: (___) ___-___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Address:	________________________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	________________________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City: _________________ Province: ____ Postal Code: _______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t/>
              </a:r>
              <a:endParaRPr b="0" i="0" sz="1800" u="none" cap="none" strike="noStrike">
                <a:solidFill>
                  <a:srgbClr val="00FF00"/>
                </a:solidFill>
                <a:latin typeface="Courier"/>
                <a:ea typeface="Courier"/>
                <a:cs typeface="Courier"/>
                <a:sym typeface="Courier"/>
              </a:endParaRPr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Catalog No.	Quantity 		Catalog No. 	Quantity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___________	____________		___________	____________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___________	____________		___________	____________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___________	____________		___________	____________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___________	____________		___________	____________</a:t>
              </a:r>
              <a:endParaRPr/>
            </a:p>
            <a:p>
              <a:pPr indent="0" lvl="0" marL="40640" marR="4064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Courier"/>
                <a:buNone/>
              </a:pPr>
              <a:r>
                <a:rPr b="0" i="0" lang="en-US" sz="1800" u="none" cap="none" strike="noStrike">
                  <a:solidFill>
                    <a:srgbClr val="00FF00"/>
                  </a:solidFill>
                  <a:latin typeface="Courier"/>
                  <a:ea typeface="Courier"/>
                  <a:cs typeface="Courier"/>
                  <a:sym typeface="Courier"/>
                </a:rPr>
                <a:t>___________	____________		___________	____________</a:t>
              </a: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81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015" name="Google Shape;1015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" name="Google Shape;1016;p81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7" name="Google Shape;1017;p8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Advantages Fill-in Forms</a:t>
            </a:r>
            <a:endParaRPr/>
          </a:p>
        </p:txBody>
      </p:sp>
      <p:sp>
        <p:nvSpPr>
          <p:cNvPr id="1018" name="Google Shape;1018;p8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000"/>
              <a:t>self-explanatory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little training or learning required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500"/>
              <a:buChar char="●"/>
            </a:pPr>
            <a:r>
              <a:rPr lang="en-US" sz="2000"/>
              <a:t>require little human memory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rely on recognition rather than recall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500"/>
              <a:buChar char="●"/>
            </a:pPr>
            <a:r>
              <a:rPr lang="en-US" sz="2000"/>
              <a:t>efficient use of screen space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multiple fields can be presented on one screen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500"/>
              <a:buChar char="●"/>
            </a:pPr>
            <a:r>
              <a:rPr lang="en-US" sz="2000"/>
              <a:t>parameters with many possible input values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e.g., names, street names, city names, postal codes, etc.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500"/>
              <a:buChar char="●"/>
            </a:pPr>
            <a:r>
              <a:rPr lang="en-US" sz="2000"/>
              <a:t>provide context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context information from other fields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500"/>
              <a:buChar char="●"/>
            </a:pPr>
            <a:r>
              <a:rPr lang="en-US" sz="2000"/>
              <a:t>enhancements and changes are visible</a:t>
            </a:r>
            <a:endParaRPr/>
          </a:p>
        </p:txBody>
      </p:sp>
      <p:sp>
        <p:nvSpPr>
          <p:cNvPr id="1019" name="Google Shape;1019;p8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020" name="Google Shape;1020;p81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82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026" name="Google Shape;1026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7" name="Google Shape;1027;p82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8" name="Google Shape;1028;p82"/>
          <p:cNvSpPr txBox="1"/>
          <p:nvPr/>
        </p:nvSpPr>
        <p:spPr>
          <a:xfrm>
            <a:off x="3068637" y="6553200"/>
            <a:ext cx="2984501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B7D7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6EB7D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1029" name="Google Shape;1029;p8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Problems Fill-in Forms</a:t>
            </a:r>
            <a:endParaRPr/>
          </a:p>
        </p:txBody>
      </p:sp>
      <p:sp>
        <p:nvSpPr>
          <p:cNvPr id="1030" name="Google Shape;1030;p8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assume knowledge of valid inputs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e.g., catalog numbers, part numbers, etc.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assume typing skills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users need to know how to use TAB to move to the next field, BACKSPACE to correct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resent opportunities for making errors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inflexible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input order cannot be changed</a:t>
            </a:r>
            <a:endParaRPr/>
          </a:p>
        </p:txBody>
      </p:sp>
      <p:sp>
        <p:nvSpPr>
          <p:cNvPr id="1031" name="Google Shape;1031;p8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032" name="Google Shape;1032;p82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83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038" name="Google Shape;1038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9" name="Google Shape;1039;p83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8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Questions-and-Answer Interfaces</a:t>
            </a:r>
            <a:endParaRPr/>
          </a:p>
        </p:txBody>
      </p:sp>
      <p:sp>
        <p:nvSpPr>
          <p:cNvPr id="1041" name="Google Shape;1041;p8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combine some of the features of both menus and fill-in forms in a unique dialog style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the user is faced with a single question at a time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the user has to input an answer, rather than select one from a list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 driven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the user does not have to worry about navigation.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suitable for novice or untrained users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can be frustrating to more experienced users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often the best choice for data-entry tasks performed by unskilled users</a:t>
            </a:r>
            <a:endParaRPr/>
          </a:p>
        </p:txBody>
      </p:sp>
      <p:sp>
        <p:nvSpPr>
          <p:cNvPr id="1042" name="Google Shape;1042;p8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043" name="Google Shape;1043;p83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84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049" name="Google Shape;1049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84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1" name="Google Shape;1051;p8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Questions-and-Answers</a:t>
            </a:r>
            <a:endParaRPr/>
          </a:p>
        </p:txBody>
      </p:sp>
      <p:sp>
        <p:nvSpPr>
          <p:cNvPr id="1052" name="Google Shape;1052;p8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53" name="Google Shape;1053;p8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054" name="Google Shape;1054;p84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  <p:sp>
        <p:nvSpPr>
          <p:cNvPr id="1055" name="Google Shape;1055;p84"/>
          <p:cNvSpPr/>
          <p:nvPr/>
        </p:nvSpPr>
        <p:spPr>
          <a:xfrm>
            <a:off x="1463675" y="1210005"/>
            <a:ext cx="6137474" cy="5095545"/>
          </a:xfrm>
          <a:prstGeom prst="roundRect">
            <a:avLst>
              <a:gd fmla="val 11437" name="adj"/>
            </a:avLst>
          </a:prstGeom>
          <a:solidFill>
            <a:srgbClr val="000020"/>
          </a:solidFill>
          <a:ln cap="flat" cmpd="sng" w="12700">
            <a:solidFill>
              <a:srgbClr val="FCFE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84"/>
          <p:cNvSpPr/>
          <p:nvPr/>
        </p:nvSpPr>
        <p:spPr>
          <a:xfrm>
            <a:off x="3049587" y="1422623"/>
            <a:ext cx="3217129" cy="459929"/>
          </a:xfrm>
          <a:prstGeom prst="rect">
            <a:avLst/>
          </a:prstGeom>
          <a:noFill/>
          <a:ln cap="flat" cmpd="sng" w="12700">
            <a:solidFill>
              <a:srgbClr val="FCFE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Canada Census 1998</a:t>
            </a:r>
            <a:endParaRPr/>
          </a:p>
        </p:txBody>
      </p:sp>
      <p:sp>
        <p:nvSpPr>
          <p:cNvPr id="1057" name="Google Shape;1057;p84"/>
          <p:cNvSpPr txBox="1"/>
          <p:nvPr/>
        </p:nvSpPr>
        <p:spPr>
          <a:xfrm>
            <a:off x="1845803" y="2075483"/>
            <a:ext cx="5309705" cy="2811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Enter your name: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(Last, First, Initial)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1" i="0" lang="en-US" sz="1800" u="none" cap="none" strike="noStrike">
                <a:solidFill>
                  <a:srgbClr val="FAFD00"/>
                </a:solidFill>
                <a:latin typeface="Arial"/>
                <a:ea typeface="Arial"/>
                <a:cs typeface="Arial"/>
                <a:sym typeface="Arial"/>
              </a:rPr>
              <a:t>Kurfess, Franz, J.</a:t>
            </a:r>
            <a:endParaRPr b="0" i="0" sz="1200" u="none" cap="none" strike="noStrike">
              <a:solidFill>
                <a:srgbClr val="FAFD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AFD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Enter your marital status: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 - married, S - single, D - divorced, W - widowed)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1" i="0" lang="en-US" sz="1800" u="none" cap="none" strike="noStrike">
                <a:solidFill>
                  <a:srgbClr val="FAFD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200" u="none" cap="none" strike="noStrike">
              <a:solidFill>
                <a:srgbClr val="FAFD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AFD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Citizenship: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 - Canadian, O - Other))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1" i="0" lang="en-US" sz="1800" u="none" cap="none" strike="noStrike">
                <a:solidFill>
                  <a:srgbClr val="FAFD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1058" name="Google Shape;1058;p84"/>
          <p:cNvSpPr txBox="1"/>
          <p:nvPr/>
        </p:nvSpPr>
        <p:spPr>
          <a:xfrm>
            <a:off x="1885950" y="4884042"/>
            <a:ext cx="4320481" cy="1355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For instructions	Press HELP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To accept responses	Press RETURN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To backup	Press BACKSPACE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To skip a question	Press RETURN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To cancel and quit 	Press ESC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To save and quit	Press EXECUTE</a:t>
            </a:r>
            <a:endParaRPr/>
          </a:p>
        </p:txBody>
      </p:sp>
      <p:cxnSp>
        <p:nvCxnSpPr>
          <p:cNvPr id="1059" name="Google Shape;1059;p84"/>
          <p:cNvCxnSpPr/>
          <p:nvPr/>
        </p:nvCxnSpPr>
        <p:spPr>
          <a:xfrm>
            <a:off x="1454150" y="4864099"/>
            <a:ext cx="6159500" cy="1589"/>
          </a:xfrm>
          <a:prstGeom prst="straightConnector1">
            <a:avLst/>
          </a:prstGeom>
          <a:noFill/>
          <a:ln cap="flat" cmpd="sng" w="12700">
            <a:solidFill>
              <a:srgbClr val="FCFEB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85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065" name="Google Shape;1065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6" name="Google Shape;1066;p85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7" name="Google Shape;1067;p8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Advantages Questions-and-Answers</a:t>
            </a:r>
            <a:endParaRPr/>
          </a:p>
        </p:txBody>
      </p:sp>
      <p:sp>
        <p:nvSpPr>
          <p:cNvPr id="1068" name="Google Shape;1068;p8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75"/>
              <a:buChar char="●"/>
            </a:pPr>
            <a:r>
              <a:rPr lang="en-US" sz="1700"/>
              <a:t>self-explanatory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little training or learning required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275"/>
              <a:buChar char="●"/>
            </a:pPr>
            <a:r>
              <a:rPr lang="en-US" sz="1700"/>
              <a:t>require little human memory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recognition rather than recall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275"/>
              <a:buChar char="●"/>
            </a:pPr>
            <a:r>
              <a:rPr lang="en-US" sz="1700"/>
              <a:t>simple, non-intimidating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275"/>
              <a:buChar char="●"/>
            </a:pPr>
            <a:r>
              <a:rPr lang="en-US" sz="1700"/>
              <a:t>parameters with many possible input values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e.g., names, street names, city names, postal codes, etc.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275"/>
              <a:buChar char="●"/>
            </a:pPr>
            <a:r>
              <a:rPr lang="en-US" sz="1700"/>
              <a:t>accommodate tasks with a hierarchical structure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skip questions that do not pertain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275"/>
              <a:buChar char="●"/>
            </a:pPr>
            <a:r>
              <a:rPr lang="en-US" sz="1700"/>
              <a:t>accommodates complete and clear prompting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only one question at a time on the screen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275"/>
              <a:buChar char="●"/>
            </a:pPr>
            <a:r>
              <a:rPr lang="en-US" sz="1700"/>
              <a:t>enhancements are visible</a:t>
            </a:r>
            <a:endParaRPr/>
          </a:p>
        </p:txBody>
      </p:sp>
      <p:sp>
        <p:nvSpPr>
          <p:cNvPr id="1069" name="Google Shape;1069;p8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070" name="Google Shape;1070;p85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70" name="Google Shape;170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3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2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Objectives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to know the advantages and drawbacks of the most often used interaction styles, in particular command-based vs. graphical user interfaces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to be familiar with evaluation criteria for a comparison of different interaction styles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to be able to select an appropriate interaction style for a specific task, environment, and user population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to be exposed to emerging interaction styles like natural language, gestures, or intelligent agents</a:t>
            </a:r>
            <a:endParaRPr/>
          </a:p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oogle Shape;1075;p86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076" name="Google Shape;1076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7" name="Google Shape;1077;p86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8" name="Google Shape;1078;p8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 Questions-and-Answers</a:t>
            </a:r>
            <a:endParaRPr/>
          </a:p>
        </p:txBody>
      </p:sp>
      <p:sp>
        <p:nvSpPr>
          <p:cNvPr id="1079" name="Google Shape;1079;p86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inefficient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assume typing skills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opportunities for making errors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inflexible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input order cannot be changed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except in wizards, which may have a “Previous” button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no forward context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serial nature of questions may restrict context information</a:t>
            </a:r>
            <a:endParaRPr/>
          </a:p>
        </p:txBody>
      </p:sp>
      <p:sp>
        <p:nvSpPr>
          <p:cNvPr id="1080" name="Google Shape;1080;p8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081" name="Google Shape;1081;p86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" name="Google Shape;1086;p87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087" name="Google Shape;1087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8" name="Google Shape;1088;p87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9" name="Google Shape;1089;p8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Manipulation</a:t>
            </a:r>
            <a:endParaRPr/>
          </a:p>
        </p:txBody>
      </p:sp>
      <p:sp>
        <p:nvSpPr>
          <p:cNvPr id="1090" name="Google Shape;1090;p8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38772" lvl="0" marL="33877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US" sz="1940"/>
              <a:t>describes the interaction between user  and object</a:t>
            </a:r>
            <a:endParaRPr/>
          </a:p>
          <a:p>
            <a:pPr indent="-326453" lvl="1" marL="66522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309"/>
              <a:buChar char=""/>
            </a:pPr>
            <a:r>
              <a:rPr lang="en-US" sz="1745">
                <a:solidFill>
                  <a:srgbClr val="002D99"/>
                </a:solidFill>
              </a:rPr>
              <a:t>directly connects an action to an observable response from an object</a:t>
            </a:r>
            <a:endParaRPr/>
          </a:p>
          <a:p>
            <a:pPr indent="-338772" lvl="0" marL="338772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455"/>
              <a:buChar char="●"/>
            </a:pPr>
            <a:r>
              <a:rPr lang="en-US" sz="1940"/>
              <a:t>follows an object-action paradigm</a:t>
            </a:r>
            <a:endParaRPr/>
          </a:p>
          <a:p>
            <a:pPr indent="-326453" lvl="1" marL="66522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309"/>
              <a:buChar char=""/>
            </a:pPr>
            <a:r>
              <a:rPr lang="en-US" sz="1745">
                <a:solidFill>
                  <a:srgbClr val="002D99"/>
                </a:solidFill>
              </a:rPr>
              <a:t>user performs tasks by selecting an object (e.g., icon, window, or text), and then selects an action (e.g., move, close, underline) to perform on that object</a:t>
            </a:r>
            <a:endParaRPr/>
          </a:p>
          <a:p>
            <a:pPr indent="-338772" lvl="0" marL="338772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455"/>
              <a:buChar char="●"/>
            </a:pPr>
            <a:r>
              <a:rPr lang="en-US" sz="1940"/>
              <a:t>permits users to control their environment </a:t>
            </a:r>
            <a:endParaRPr/>
          </a:p>
          <a:p>
            <a:pPr indent="-326453" lvl="1" marL="66522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309"/>
              <a:buChar char=""/>
            </a:pPr>
            <a:r>
              <a:rPr lang="en-US" sz="1745">
                <a:solidFill>
                  <a:srgbClr val="002D99"/>
                </a:solidFill>
              </a:rPr>
              <a:t>by directly manipulating graphical objects and controls similar to those that they encounter in real life</a:t>
            </a:r>
            <a:endParaRPr/>
          </a:p>
          <a:p>
            <a:pPr indent="-326453" lvl="1" marL="66522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309"/>
              <a:buChar char=""/>
            </a:pPr>
            <a:r>
              <a:rPr lang="en-US" sz="1745">
                <a:solidFill>
                  <a:srgbClr val="002D99"/>
                </a:solidFill>
              </a:rPr>
              <a:t>push button starts an action</a:t>
            </a:r>
            <a:endParaRPr/>
          </a:p>
          <a:p>
            <a:pPr indent="-326453" lvl="1" marL="66522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309"/>
              <a:buChar char=""/>
            </a:pPr>
            <a:r>
              <a:rPr lang="en-US" sz="1745">
                <a:solidFill>
                  <a:srgbClr val="002D99"/>
                </a:solidFill>
              </a:rPr>
              <a:t>slider is used to select an analog setting, etc.</a:t>
            </a:r>
            <a:endParaRPr/>
          </a:p>
          <a:p>
            <a:pPr indent="-326453" lvl="1" marL="66522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309"/>
              <a:buChar char=""/>
            </a:pPr>
            <a:r>
              <a:rPr lang="en-US" sz="1745">
                <a:solidFill>
                  <a:srgbClr val="002D99"/>
                </a:solidFill>
              </a:rPr>
              <a:t>mapped onto affordances</a:t>
            </a:r>
            <a:endParaRPr/>
          </a:p>
          <a:p>
            <a:pPr indent="-243299" lvl="1" marL="66522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309"/>
              <a:buNone/>
            </a:pPr>
            <a:r>
              <a:t/>
            </a:r>
            <a:endParaRPr sz="1745">
              <a:solidFill>
                <a:srgbClr val="002D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D99"/>
              </a:buClr>
              <a:buSzPts val="1745"/>
              <a:buFont typeface="Source Sans Pro"/>
              <a:buNone/>
            </a:pPr>
            <a:r>
              <a:rPr lang="en-US" sz="1745">
                <a:solidFill>
                  <a:srgbClr val="002D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Note: The term “direct manipulation” appeared in the 1980’s, and was reasonably descriptive at that time. Nowadays, it is a better match for touch-based or gesture-based interaction. </a:t>
            </a:r>
            <a:endParaRPr/>
          </a:p>
        </p:txBody>
      </p:sp>
      <p:sp>
        <p:nvSpPr>
          <p:cNvPr id="1091" name="Google Shape;1091;p8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092" name="Google Shape;1092;p87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88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098" name="Google Shape;1098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9" name="Google Shape;1099;p88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Principles of Direct Manipulation</a:t>
            </a:r>
            <a:endParaRPr/>
          </a:p>
        </p:txBody>
      </p:sp>
      <p:sp>
        <p:nvSpPr>
          <p:cNvPr id="1101" name="Google Shape;1101;p8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visible objects of interest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representing an object with an icon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continuous representation of objects and actions of interest in a meaningful metaphor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objects and actions are shown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rapid, reversible, incremental actions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immediate visibility of results of actions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direct manipulation of the object of interest instead of a complex command language syntax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typing is replaced with pointing and selecting</a:t>
            </a:r>
            <a:endParaRPr/>
          </a:p>
        </p:txBody>
      </p:sp>
      <p:sp>
        <p:nvSpPr>
          <p:cNvPr id="1102" name="Google Shape;1102;p8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103" name="Google Shape;1103;p88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89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109" name="Google Shape;1109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0" name="Google Shape;1110;p89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1" name="Google Shape;1111;p8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Manipulation Examples</a:t>
            </a:r>
            <a:endParaRPr/>
          </a:p>
        </p:txBody>
      </p:sp>
      <p:sp>
        <p:nvSpPr>
          <p:cNvPr id="1112" name="Google Shape;1112;p8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name three applications or domains where direct manipulation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is appropriate</a:t>
            </a:r>
            <a:endParaRPr/>
          </a:p>
          <a:p>
            <a:pPr indent="-18732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500"/>
              <a:buNone/>
            </a:pPr>
            <a:r>
              <a:t/>
            </a:r>
            <a:endParaRPr sz="2000">
              <a:solidFill>
                <a:srgbClr val="002D99"/>
              </a:solidFill>
            </a:endParaRPr>
          </a:p>
          <a:p>
            <a:pPr indent="-18732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500"/>
              <a:buNone/>
            </a:pPr>
            <a:r>
              <a:t/>
            </a:r>
            <a:endParaRPr sz="2000">
              <a:solidFill>
                <a:srgbClr val="002D99"/>
              </a:solidFill>
            </a:endParaRPr>
          </a:p>
          <a:p>
            <a:pPr indent="-18732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500"/>
              <a:buNone/>
            </a:pPr>
            <a:r>
              <a:t/>
            </a:r>
            <a:endParaRPr sz="2000">
              <a:solidFill>
                <a:srgbClr val="002D99"/>
              </a:solidFill>
            </a:endParaRPr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is not appropriate</a:t>
            </a:r>
            <a:endParaRPr/>
          </a:p>
        </p:txBody>
      </p:sp>
      <p:sp>
        <p:nvSpPr>
          <p:cNvPr id="1113" name="Google Shape;1113;p89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90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119" name="Google Shape;1119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0" name="Google Shape;1120;p90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1" name="Google Shape;1121;p9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Indirect Manipulation</a:t>
            </a:r>
            <a:endParaRPr/>
          </a:p>
        </p:txBody>
      </p:sp>
      <p:sp>
        <p:nvSpPr>
          <p:cNvPr id="1122" name="Google Shape;1122;p9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 many industrial applications, objects on the computer screen stand for devices in the real world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manipulation of the screen objects may not directly constitute an identical manipulation of the real-world objects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feedback is required on two levels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directly from the user interface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indirectly, but more relevant from the real-world devices</a:t>
            </a:r>
            <a:endParaRPr/>
          </a:p>
        </p:txBody>
      </p:sp>
      <p:sp>
        <p:nvSpPr>
          <p:cNvPr id="1123" name="Google Shape;1123;p9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91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129" name="Google Shape;1129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0" name="Google Shape;1130;p91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1" name="Google Shape;1131;p9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Manipulation Interfaces</a:t>
            </a:r>
            <a:endParaRPr/>
          </a:p>
        </p:txBody>
      </p:sp>
      <p:sp>
        <p:nvSpPr>
          <p:cNvPr id="1132" name="Google Shape;1132;p9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powerful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expert users can work quickly, wide range of tasks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novice users can learn basic functionality quickly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either through self exploration or through a demonstration by a more experienced user.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no need to learn and remember complex commands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goal-oriented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users can see immediately if their actions are helping them realize their goals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if not, they can simply change the direction of their activity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error messages are rarely needed</a:t>
            </a:r>
            <a:endParaRPr/>
          </a:p>
        </p:txBody>
      </p:sp>
      <p:sp>
        <p:nvSpPr>
          <p:cNvPr id="1133" name="Google Shape;1133;p9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134" name="Google Shape;1134;p91"/>
          <p:cNvSpPr txBox="1"/>
          <p:nvPr/>
        </p:nvSpPr>
        <p:spPr>
          <a:xfrm>
            <a:off x="3871912" y="6432550"/>
            <a:ext cx="2135982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[Shneiderman, 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p92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140" name="Google Shape;1140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Google Shape;1141;p92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2" name="Google Shape;1142;p9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WIMP Interfaces</a:t>
            </a:r>
            <a:endParaRPr/>
          </a:p>
        </p:txBody>
      </p:sp>
      <p:sp>
        <p:nvSpPr>
          <p:cNvPr id="1143" name="Google Shape;1143;p9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direct manipulation interfaces are characterized by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windows 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to divide the screen into areas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icons representing objects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can be moved around the screen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mouse (or another pointing device)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used to manipulate objects on the screen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pop-up or pull-down menus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display the available options</a:t>
            </a:r>
            <a:endParaRPr/>
          </a:p>
        </p:txBody>
      </p:sp>
      <p:sp>
        <p:nvSpPr>
          <p:cNvPr id="1144" name="Google Shape;1144;p9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145" name="Google Shape;1145;p92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Google Shape;1150;p93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151" name="Google Shape;1151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2" name="Google Shape;1152;p93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9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WIMP Advantages</a:t>
            </a:r>
            <a:endParaRPr/>
          </a:p>
        </p:txBody>
      </p:sp>
      <p:sp>
        <p:nvSpPr>
          <p:cNvPr id="1154" name="Google Shape;1154;p9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system as a whole is easily visible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objects are represented by icons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available menu options can be inspected by pulling down menus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basic actions are consistent across systems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opening, closing, copying, deleting, scrolling, etc.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makes learning easier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users are free to explore different aspects of the system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most  actions  can be ‘undone’ (reversed) if it does not have the desired or required effect</a:t>
            </a:r>
            <a:endParaRPr/>
          </a:p>
        </p:txBody>
      </p:sp>
      <p:sp>
        <p:nvSpPr>
          <p:cNvPr id="1155" name="Google Shape;1155;p9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156" name="Google Shape;1156;p93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oogle Shape;1161;p94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162" name="Google Shape;1162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3" name="Google Shape;1163;p94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4" name="Google Shape;1164;p9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GUIs and Direct Manipulation</a:t>
            </a:r>
            <a:endParaRPr/>
          </a:p>
        </p:txBody>
      </p:sp>
      <p:sp>
        <p:nvSpPr>
          <p:cNvPr id="1165" name="Google Shape;1165;p9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GUIs rely heavily on direct manipulation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have become synonymous with the WIMP interface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 in addition to having all of the characteristics of DM and WIMP interfaces, GUIs are also strongly graphical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the primary interaction style is direct manipulation</a:t>
            </a:r>
            <a:endParaRPr/>
          </a:p>
        </p:txBody>
      </p:sp>
      <p:sp>
        <p:nvSpPr>
          <p:cNvPr id="1166" name="Google Shape;1166;p9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167" name="Google Shape;1167;p94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Google Shape;1172;p95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173" name="Google Shape;1173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4" name="Google Shape;1174;p95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5" name="Google Shape;1175;p9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Advantages of Direct Manipulation</a:t>
            </a:r>
            <a:endParaRPr/>
          </a:p>
        </p:txBody>
      </p:sp>
      <p:sp>
        <p:nvSpPr>
          <p:cNvPr id="1176" name="Google Shape;1176;p9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365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easy to learn and remember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00"/>
              <a:buChar char=""/>
            </a:pPr>
            <a:r>
              <a:rPr lang="en-US" sz="1600">
                <a:solidFill>
                  <a:srgbClr val="003DCC"/>
                </a:solidFill>
              </a:rPr>
              <a:t>rely on recognition, not recall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comprehensible, predictable, and controllable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00"/>
              <a:buChar char=""/>
            </a:pPr>
            <a:r>
              <a:rPr lang="en-US" sz="1600">
                <a:solidFill>
                  <a:srgbClr val="003DCC"/>
                </a:solidFill>
              </a:rPr>
              <a:t>users experience less anxiety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00"/>
              <a:buChar char=""/>
            </a:pPr>
            <a:r>
              <a:rPr lang="en-US" sz="1600">
                <a:solidFill>
                  <a:srgbClr val="003DCC"/>
                </a:solidFill>
              </a:rPr>
              <a:t>users feel in control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visual: WYSIWYG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flexible, reversible actions 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00"/>
              <a:buChar char=""/>
            </a:pPr>
            <a:r>
              <a:rPr lang="en-US" sz="1600">
                <a:solidFill>
                  <a:srgbClr val="003DCC"/>
                </a:solidFill>
              </a:rPr>
              <a:t>undo -&gt; you can always choose to de-select a menu item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provide context, and instant visual feedback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exploit human use of visual-spatial cues 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00"/>
              <a:buChar char=""/>
            </a:pPr>
            <a:r>
              <a:rPr lang="en-US" sz="1600">
                <a:solidFill>
                  <a:srgbClr val="003DCC"/>
                </a:solidFill>
              </a:rPr>
              <a:t>“a picture is worth a thousand words!”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66"/>
              </a:buClr>
              <a:buSzPts val="1350"/>
              <a:buChar char=""/>
            </a:pPr>
            <a:r>
              <a:rPr lang="en-US" sz="1800">
                <a:solidFill>
                  <a:srgbClr val="002D99"/>
                </a:solidFill>
              </a:rPr>
              <a:t>less prone to errors 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00"/>
              <a:buChar char=""/>
            </a:pPr>
            <a:r>
              <a:rPr lang="en-US" sz="1600">
                <a:solidFill>
                  <a:srgbClr val="003DCC"/>
                </a:solidFill>
              </a:rPr>
              <a:t>low typing requirement, visual feedback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000"/>
              </a:buClr>
              <a:buSzPts val="1200"/>
              <a:buChar char=""/>
            </a:pPr>
            <a:r>
              <a:rPr lang="en-US" sz="1600">
                <a:solidFill>
                  <a:srgbClr val="003DCC"/>
                </a:solidFill>
              </a:rPr>
              <a:t>less need for error messages</a:t>
            </a:r>
            <a:endParaRPr/>
          </a:p>
        </p:txBody>
      </p:sp>
      <p:sp>
        <p:nvSpPr>
          <p:cNvPr id="1177" name="Google Shape;1177;p9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178" name="Google Shape;1178;p95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4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80" name="Google Shape;180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4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4"/>
          <p:cNvSpPr txBox="1"/>
          <p:nvPr/>
        </p:nvSpPr>
        <p:spPr>
          <a:xfrm>
            <a:off x="3068637" y="6553200"/>
            <a:ext cx="2984501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B7D7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6EB7D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 Criteria</a:t>
            </a:r>
            <a:endParaRPr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name and briefly describe at least three interaction styles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e.g. batch, command line, GUI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apply three criteria to the evaluation and comparison of interaction styles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representation, operation, navigation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discussion of potential advantages and drawbacks of emerging interaction styles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e.g. usability, user control, computational overhead, prevention of errors</a:t>
            </a:r>
            <a:endParaRPr/>
          </a:p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96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184" name="Google Shape;1184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5" name="Google Shape;1185;p96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6" name="Google Shape;1186;p9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Problems with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Manipulation</a:t>
            </a:r>
            <a:endParaRPr/>
          </a:p>
        </p:txBody>
      </p:sp>
      <p:sp>
        <p:nvSpPr>
          <p:cNvPr id="1187" name="Google Shape;1187;p96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365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not self-explanatory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not necessarily intuitive or obvious to first-time users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 users must learn meaning of the visual representation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can be inefficient for high-frequency users 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same tasks much faster/ more efficient with command languages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 moving a mouse and pointing slower than pressing keys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repetitive tasks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users need a macro or scripting mechanism to handle repeated manipulations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limited accuracy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pointer system may not be accurate enough or sufficiently controllable for some tasks</a:t>
            </a:r>
            <a:endParaRPr/>
          </a:p>
        </p:txBody>
      </p:sp>
      <p:sp>
        <p:nvSpPr>
          <p:cNvPr id="1188" name="Google Shape;1188;p9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189" name="Google Shape;1189;p96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97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195" name="Google Shape;1195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97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9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GUI Example 1</a:t>
            </a:r>
            <a:endParaRPr/>
          </a:p>
        </p:txBody>
      </p:sp>
      <p:sp>
        <p:nvSpPr>
          <p:cNvPr id="1198" name="Google Shape;1198;p97"/>
          <p:cNvSpPr txBox="1"/>
          <p:nvPr>
            <p:ph idx="1" type="body"/>
          </p:nvPr>
        </p:nvSpPr>
        <p:spPr>
          <a:xfrm>
            <a:off x="80962" y="1612900"/>
            <a:ext cx="215179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ICL/Three River </a:t>
            </a:r>
            <a:b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PERQ workstation</a:t>
            </a:r>
            <a:endParaRPr/>
          </a:p>
        </p:txBody>
      </p:sp>
      <p:sp>
        <p:nvSpPr>
          <p:cNvPr id="1199" name="Google Shape;1199;p9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.jpg" id="1200" name="Google Shape;120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3150" y="1358900"/>
            <a:ext cx="67437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97"/>
          <p:cNvSpPr txBox="1"/>
          <p:nvPr/>
        </p:nvSpPr>
        <p:spPr>
          <a:xfrm>
            <a:off x="2083363" y="6121598"/>
            <a:ext cx="3988595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http://toastytech.com/guis/perqintranvid3.jpg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98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207" name="Google Shape;1207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8" name="Google Shape;1208;p98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9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Movie: Advanced GUI, ca 1980</a:t>
            </a:r>
            <a:endParaRPr/>
          </a:p>
        </p:txBody>
      </p:sp>
      <p:sp>
        <p:nvSpPr>
          <p:cNvPr id="1210" name="Google Shape;1210;p9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200025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 marketing movie for the INTRAN software package for scientific design on the PERQ2 workstation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http://www.youtube.com/watch?v=Fap-mXY80ls&amp;feature=gv&amp;hl=en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computer stuff starts around the 2:00 min mark</a:t>
            </a:r>
            <a:endParaRPr/>
          </a:p>
        </p:txBody>
      </p:sp>
      <p:sp>
        <p:nvSpPr>
          <p:cNvPr id="1211" name="Google Shape;1211;p9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99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217" name="Google Shape;1217;p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8" name="Google Shape;1218;p99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9" name="Google Shape;1219;p9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GUI Example 2</a:t>
            </a:r>
            <a:endParaRPr/>
          </a:p>
        </p:txBody>
      </p:sp>
      <p:sp>
        <p:nvSpPr>
          <p:cNvPr id="1220" name="Google Shape;1220;p9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221" name="Google Shape;1221;p99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.png" id="1222" name="Google Shape;122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447800"/>
            <a:ext cx="88392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99"/>
          <p:cNvSpPr txBox="1"/>
          <p:nvPr/>
        </p:nvSpPr>
        <p:spPr>
          <a:xfrm>
            <a:off x="1606649" y="6204148"/>
            <a:ext cx="1040210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Apple Lisa</a:t>
            </a:r>
            <a:endParaRPr/>
          </a:p>
        </p:txBody>
      </p:sp>
      <p:sp>
        <p:nvSpPr>
          <p:cNvPr id="1224" name="Google Shape;1224;p99"/>
          <p:cNvSpPr txBox="1"/>
          <p:nvPr/>
        </p:nvSpPr>
        <p:spPr>
          <a:xfrm>
            <a:off x="2911474" y="6242248"/>
            <a:ext cx="3910795" cy="16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http://www.minitrue.nl/essays/vanfresconaarjpeg/graph/lisa2.gif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100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230" name="Google Shape;1230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100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2" name="Google Shape;1232;p10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GUI Example 3</a:t>
            </a:r>
            <a:endParaRPr/>
          </a:p>
        </p:txBody>
      </p:sp>
      <p:pic>
        <p:nvPicPr>
          <p:cNvPr descr="image.png" id="1233" name="Google Shape;123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447800"/>
            <a:ext cx="88392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00"/>
          <p:cNvSpPr txBox="1"/>
          <p:nvPr/>
        </p:nvSpPr>
        <p:spPr>
          <a:xfrm>
            <a:off x="3505200" y="4679950"/>
            <a:ext cx="897533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Atari TOS</a:t>
            </a:r>
            <a:endParaRPr/>
          </a:p>
        </p:txBody>
      </p:sp>
      <p:sp>
        <p:nvSpPr>
          <p:cNvPr id="1235" name="Google Shape;1235;p100"/>
          <p:cNvSpPr txBox="1"/>
          <p:nvPr/>
        </p:nvSpPr>
        <p:spPr>
          <a:xfrm>
            <a:off x="1905000" y="6203950"/>
            <a:ext cx="5626597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http://upload.wikimedia.org/wikipedia/en/0/07/ST_Desktop.png</a:t>
            </a:r>
            <a:endParaRPr/>
          </a:p>
        </p:txBody>
      </p:sp>
      <p:sp>
        <p:nvSpPr>
          <p:cNvPr id="1236" name="Google Shape;1236;p10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237" name="Google Shape;1237;p10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101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243" name="Google Shape;1243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4" name="Google Shape;1244;p101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5" name="Google Shape;1245;p101"/>
          <p:cNvSpPr txBox="1"/>
          <p:nvPr/>
        </p:nvSpPr>
        <p:spPr>
          <a:xfrm>
            <a:off x="3068637" y="6553200"/>
            <a:ext cx="2984501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B7D7"/>
              </a:buClr>
              <a:buSzPts val="1100"/>
              <a:buFont typeface="Source Sans Pro"/>
              <a:buNone/>
            </a:pPr>
            <a:r>
              <a:rPr b="0" i="0" lang="en-US" sz="1100" u="none" cap="none" strike="noStrike">
                <a:solidFill>
                  <a:srgbClr val="6EB7D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1246" name="Google Shape;1246;p10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GUI Example 4</a:t>
            </a:r>
            <a:endParaRPr/>
          </a:p>
        </p:txBody>
      </p:sp>
      <p:pic>
        <p:nvPicPr>
          <p:cNvPr descr="image.png" id="1247" name="Google Shape;1247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45720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01"/>
          <p:cNvSpPr txBox="1"/>
          <p:nvPr>
            <p:ph idx="1" type="body"/>
          </p:nvPr>
        </p:nvSpPr>
        <p:spPr>
          <a:xfrm>
            <a:off x="435438" y="5220394"/>
            <a:ext cx="7612659" cy="71897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Symbolics Lisp Machine (Macivory)</a:t>
            </a:r>
            <a:endParaRPr/>
          </a:p>
        </p:txBody>
      </p:sp>
      <p:sp>
        <p:nvSpPr>
          <p:cNvPr id="1249" name="Google Shape;1249;p10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250" name="Google Shape;1250;p101"/>
          <p:cNvSpPr txBox="1"/>
          <p:nvPr/>
        </p:nvSpPr>
        <p:spPr>
          <a:xfrm>
            <a:off x="567266" y="5630333"/>
            <a:ext cx="4188651" cy="203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ource Sans Pro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http://upload.wikimedia.org/wikipedia/en/f/f6/Debugger.gif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5" name="Google Shape;1255;p102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256" name="Google Shape;1256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7" name="Google Shape;1257;p102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8" name="Google Shape;1258;p10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Language Interaction</a:t>
            </a:r>
            <a:endParaRPr/>
          </a:p>
        </p:txBody>
      </p:sp>
      <p:sp>
        <p:nvSpPr>
          <p:cNvPr id="1259" name="Google Shape;1259;p10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natural language (NL) to communicate and interact with a computer system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Such a system would have to be able to handle the vagueness, ambiguity, and ungrammatical constructions associated with natural language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ideally, a NL dialog should be based on speech input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speech recognition technology is still far from being perfect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users may have to rely on typing, which has its own problems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8000"/>
              </a:buClr>
              <a:buSzPts val="1350"/>
              <a:buChar char=""/>
            </a:pPr>
            <a:r>
              <a:rPr lang="en-US" sz="1800">
                <a:solidFill>
                  <a:srgbClr val="003DCC"/>
                </a:solidFill>
              </a:rPr>
              <a:t>spelling errors, slow, verbose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not very widely accepted</a:t>
            </a:r>
            <a:endParaRPr/>
          </a:p>
        </p:txBody>
      </p:sp>
      <p:sp>
        <p:nvSpPr>
          <p:cNvPr id="1260" name="Google Shape;1260;p10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261" name="Google Shape;1261;p102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103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267" name="Google Shape;1267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8" name="Google Shape;1268;p103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9" name="Google Shape;1269;p10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Non-command Interfaces</a:t>
            </a:r>
            <a:endParaRPr/>
          </a:p>
        </p:txBody>
      </p:sp>
      <p:sp>
        <p:nvSpPr>
          <p:cNvPr id="1270" name="Google Shape;1270;p10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no explicit commands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computer interprets observations of the user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ubiquitous computing, immersive computing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gesture recognition, user observation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intelligent agents, user preferences</a:t>
            </a:r>
            <a:endParaRPr/>
          </a:p>
        </p:txBody>
      </p:sp>
      <p:sp>
        <p:nvSpPr>
          <p:cNvPr id="1271" name="Google Shape;1271;p10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oogle Shape;1276;p104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277" name="Google Shape;1277;p1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8" name="Google Shape;1278;p104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9" name="Google Shape;1279;p10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Selection of Interaction Styles</a:t>
            </a:r>
            <a:endParaRPr/>
          </a:p>
        </p:txBody>
      </p:sp>
      <p:sp>
        <p:nvSpPr>
          <p:cNvPr id="1280" name="Google Shape;1280;p10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considerations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who has control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ease of use for novice users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learning time to become proficient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speed of use (efficiency) once users become proficient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generality, flexibility, power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task requirements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user background</a:t>
            </a:r>
            <a:endParaRPr/>
          </a:p>
        </p:txBody>
      </p:sp>
      <p:sp>
        <p:nvSpPr>
          <p:cNvPr id="1281" name="Google Shape;1281;p10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282" name="Google Shape;1282;p104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05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288" name="Google Shape;1288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9" name="Google Shape;1289;p105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0" name="Google Shape;1290;p10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 Requirements</a:t>
            </a:r>
            <a:endParaRPr/>
          </a:p>
        </p:txBody>
      </p:sp>
      <p:sp>
        <p:nvSpPr>
          <p:cNvPr id="1291" name="Google Shape;1291;p10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high degree of data entry is required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fill-in forms are recommended, but a command-line interface may also be used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familiar notation exists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 a command-line interface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visual exploration is required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 a direct manipulation interface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users have poor keyboard skills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rely on menu selection and direct manipulation</a:t>
            </a:r>
            <a:endParaRPr/>
          </a:p>
        </p:txBody>
      </p:sp>
      <p:sp>
        <p:nvSpPr>
          <p:cNvPr id="1292" name="Google Shape;1292;p10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293" name="Google Shape;1293;p105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5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91" name="Google Shape;191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5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2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</a:t>
            </a:r>
            <a:endParaRPr/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exchange of information between user and system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actions of the user that change the status of the system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feedback to the user concerning actions of the system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requires translation between the intentions of the user and the actions of the system</a:t>
            </a:r>
            <a:endParaRPr/>
          </a:p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8" name="Google Shape;1298;p106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299" name="Google Shape;1299;p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0" name="Google Shape;1300;p106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1" name="Google Shape;1301;p106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Background</a:t>
            </a:r>
            <a:endParaRPr/>
          </a:p>
        </p:txBody>
      </p:sp>
      <p:sp>
        <p:nvSpPr>
          <p:cNvPr id="1302" name="Google Shape;1302;p106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novice users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 menu selection and direct manipulation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modest domain knowledge, some computer skills 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 menu selection, direct manipulation, or fill-in forms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users work with the application on an intermittent basis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any interaction style may be used, but some form of help (user guide, on-line) may also be required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frequent users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use a command-line interface with macros, menu selection with type-ahead capability, direct manipulation with shortcuts, or a fill-in form with a dense display</a:t>
            </a:r>
            <a:endParaRPr/>
          </a:p>
        </p:txBody>
      </p:sp>
      <p:sp>
        <p:nvSpPr>
          <p:cNvPr id="1303" name="Google Shape;1303;p10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1304" name="Google Shape;1304;p106"/>
          <p:cNvSpPr txBox="1"/>
          <p:nvPr/>
        </p:nvSpPr>
        <p:spPr>
          <a:xfrm>
            <a:off x="3871912" y="6432550"/>
            <a:ext cx="814388" cy="24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[Mustillo]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107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310" name="Google Shape;1310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1" name="Google Shape;1311;p107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2" name="Google Shape;1312;p107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Devices</a:t>
            </a:r>
            <a:endParaRPr/>
          </a:p>
        </p:txBody>
      </p:sp>
      <p:sp>
        <p:nvSpPr>
          <p:cNvPr id="1313" name="Google Shape;1313;p107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Usage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Capabilities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Advantages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Limitations</a:t>
            </a:r>
            <a:endParaRPr/>
          </a:p>
        </p:txBody>
      </p:sp>
      <p:sp>
        <p:nvSpPr>
          <p:cNvPr id="1314" name="Google Shape;1314;p10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108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320" name="Google Shape;1320;p1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1" name="Google Shape;1321;p108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108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Devices - Usage</a:t>
            </a:r>
            <a:endParaRPr/>
          </a:p>
        </p:txBody>
      </p:sp>
      <p:sp>
        <p:nvSpPr>
          <p:cNvPr id="1323" name="Google Shape;1323;p108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often closer proximity to users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with the user most of the time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easy to carry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often multi-purpose devices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mobile phone, music player, camera, hand-held computer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essential professional or personal device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connectivity (phone, text messaging, email, Web)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organization (calendar, to do list, contacts, directions)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pleasure (music, photos, videos, e-books)</a:t>
            </a:r>
            <a:endParaRPr/>
          </a:p>
        </p:txBody>
      </p:sp>
      <p:sp>
        <p:nvSpPr>
          <p:cNvPr id="1324" name="Google Shape;1324;p10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oogle Shape;1329;p109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330" name="Google Shape;1330;p1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1" name="Google Shape;1331;p109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2" name="Google Shape;1332;p109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Devices - Capabilities </a:t>
            </a:r>
            <a:endParaRPr/>
          </a:p>
        </p:txBody>
      </p:sp>
      <p:sp>
        <p:nvSpPr>
          <p:cNvPr id="1333" name="Google Shape;1333;p109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49250" lvl="0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75"/>
              <a:buChar char="●"/>
            </a:pPr>
            <a:r>
              <a:rPr lang="en-US" sz="1700"/>
              <a:t>I/O capabilities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input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8000"/>
              </a:buClr>
              <a:buSzPts val="1050"/>
              <a:buChar char=""/>
            </a:pPr>
            <a:r>
              <a:rPr lang="en-US">
                <a:solidFill>
                  <a:srgbClr val="003DCC"/>
                </a:solidFill>
              </a:rPr>
              <a:t>control and navigation (buttons; no mouse; cursor keys or limited pointing device; touch screen; gyroscope or accelerometer)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8000"/>
              </a:buClr>
              <a:buSzPts val="1050"/>
              <a:buChar char=""/>
            </a:pPr>
            <a:r>
              <a:rPr lang="en-US">
                <a:solidFill>
                  <a:srgbClr val="003DCC"/>
                </a:solidFill>
              </a:rPr>
              <a:t>text (keyboard missing or small)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8000"/>
              </a:buClr>
              <a:buSzPts val="1050"/>
              <a:buChar char=""/>
            </a:pPr>
            <a:r>
              <a:rPr lang="en-US">
                <a:solidFill>
                  <a:srgbClr val="003DCC"/>
                </a:solidFill>
              </a:rPr>
              <a:t>speech (microphone/head set)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output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8000"/>
              </a:buClr>
              <a:buSzPts val="1050"/>
              <a:buChar char=""/>
            </a:pPr>
            <a:r>
              <a:rPr lang="en-US">
                <a:solidFill>
                  <a:srgbClr val="003DCC"/>
                </a:solidFill>
              </a:rPr>
              <a:t>visual: small screen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8000"/>
              </a:buClr>
              <a:buSzPts val="1050"/>
              <a:buChar char=""/>
            </a:pPr>
            <a:r>
              <a:rPr lang="en-US">
                <a:solidFill>
                  <a:srgbClr val="003DCC"/>
                </a:solidFill>
              </a:rPr>
              <a:t>audio: small speaker, headphones</a:t>
            </a:r>
            <a:endParaRPr/>
          </a:p>
          <a:p>
            <a:pPr indent="-282575" lvl="2" marL="96837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8000"/>
              </a:buClr>
              <a:buSzPts val="1050"/>
              <a:buChar char=""/>
            </a:pPr>
            <a:r>
              <a:rPr lang="en-US">
                <a:solidFill>
                  <a:srgbClr val="003DCC"/>
                </a:solidFill>
              </a:rPr>
              <a:t>haptic: vibration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275"/>
              <a:buChar char="●"/>
            </a:pPr>
            <a:r>
              <a:rPr lang="en-US" sz="1700"/>
              <a:t>computational capabilities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limited memory, processing</a:t>
            </a:r>
            <a:endParaRPr/>
          </a:p>
          <a:p>
            <a:pPr indent="-349250" lvl="0" marL="3492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275"/>
              <a:buChar char="●"/>
            </a:pPr>
            <a:r>
              <a:rPr lang="en-US" sz="1700"/>
              <a:t>connectivity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wired (USB)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666"/>
              </a:buClr>
              <a:buSzPts val="1200"/>
              <a:buChar char=""/>
            </a:pPr>
            <a:r>
              <a:rPr lang="en-US">
                <a:solidFill>
                  <a:srgbClr val="002D99"/>
                </a:solidFill>
              </a:rPr>
              <a:t>wireless (cellular, Wi-Fi, Bluetooth, Infrared)</a:t>
            </a:r>
            <a:endParaRPr/>
          </a:p>
        </p:txBody>
      </p:sp>
      <p:sp>
        <p:nvSpPr>
          <p:cNvPr id="1334" name="Google Shape;1334;p109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110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340" name="Google Shape;1340;p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1" name="Google Shape;1341;p110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2" name="Google Shape;1342;p110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Devices - Advantages</a:t>
            </a:r>
            <a:endParaRPr/>
          </a:p>
        </p:txBody>
      </p:sp>
      <p:sp>
        <p:nvSpPr>
          <p:cNvPr id="1343" name="Google Shape;1343;p110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quick &amp; easy access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multiple functions in one device</a:t>
            </a:r>
            <a:endParaRPr/>
          </a:p>
        </p:txBody>
      </p:sp>
      <p:sp>
        <p:nvSpPr>
          <p:cNvPr id="1344" name="Google Shape;1344;p11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Google Shape;1349;p111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350" name="Google Shape;1350;p1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1" name="Google Shape;1351;p111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2" name="Google Shape;1352;p111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Devices - Limitations</a:t>
            </a:r>
            <a:endParaRPr/>
          </a:p>
        </p:txBody>
      </p:sp>
      <p:sp>
        <p:nvSpPr>
          <p:cNvPr id="1353" name="Google Shape;1353;p111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input and output constraints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buttons, keyboard, navigation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screen size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functional constraints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available functions are sometimes not very sophisticated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proprietary or unusual interaction methods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touch gestures, (virtual) keyboard arrangement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synchronization with other devices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computer, home phone, car, …</a:t>
            </a:r>
            <a:endParaRPr/>
          </a:p>
        </p:txBody>
      </p:sp>
      <p:sp>
        <p:nvSpPr>
          <p:cNvPr id="1354" name="Google Shape;1354;p11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12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Speech-Based Interaction</a:t>
            </a:r>
            <a:endParaRPr/>
          </a:p>
        </p:txBody>
      </p:sp>
      <p:sp>
        <p:nvSpPr>
          <p:cNvPr id="1360" name="Google Shape;1360;p112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 lnSpcReduction="10000"/>
          </a:bodyPr>
          <a:lstStyle/>
          <a:p>
            <a:pPr indent="-271462" lvl="0" marL="27146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83"/>
              <a:buChar char="●"/>
            </a:pPr>
            <a:r>
              <a:rPr lang="en-US" sz="1710"/>
              <a:t>command-based</a:t>
            </a:r>
            <a:endParaRPr/>
          </a:p>
          <a:p>
            <a:pPr indent="-255778" lvl="1" marL="58756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40"/>
              <a:buChar char=""/>
            </a:pPr>
            <a:r>
              <a:rPr lang="en-US" sz="1520"/>
              <a:t>limited vocabulary</a:t>
            </a:r>
            <a:endParaRPr/>
          </a:p>
          <a:p>
            <a:pPr indent="-255778" lvl="1" marL="58756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40"/>
              <a:buChar char=""/>
            </a:pPr>
            <a:r>
              <a:rPr lang="en-US" sz="1520"/>
              <a:t>keywords or phrases</a:t>
            </a:r>
            <a:endParaRPr/>
          </a:p>
          <a:p>
            <a:pPr indent="-255778" lvl="1" marL="58756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40"/>
              <a:buChar char=""/>
            </a:pPr>
            <a:r>
              <a:rPr lang="en-US" sz="1520"/>
              <a:t>requires recall</a:t>
            </a:r>
            <a:endParaRPr/>
          </a:p>
          <a:p>
            <a:pPr indent="-271462" lvl="0" marL="271462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283"/>
              <a:buChar char="●"/>
            </a:pPr>
            <a:r>
              <a:rPr lang="en-US" sz="1710"/>
              <a:t>dictation</a:t>
            </a:r>
            <a:endParaRPr/>
          </a:p>
          <a:p>
            <a:pPr indent="-255778" lvl="1" marL="58756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40"/>
              <a:buChar char=""/>
            </a:pPr>
            <a:r>
              <a:rPr lang="en-US" sz="1520"/>
              <a:t>speech to text conversion</a:t>
            </a:r>
            <a:endParaRPr/>
          </a:p>
          <a:p>
            <a:pPr indent="-271462" lvl="0" marL="271462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283"/>
              <a:buChar char="●"/>
            </a:pPr>
            <a:r>
              <a:rPr lang="en-US" sz="1710"/>
              <a:t>spoken output</a:t>
            </a:r>
            <a:endParaRPr/>
          </a:p>
          <a:p>
            <a:pPr indent="-255778" lvl="1" marL="58756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40"/>
              <a:buChar char=""/>
            </a:pPr>
            <a:r>
              <a:rPr lang="en-US" sz="1520"/>
              <a:t>often used to augment or replace visually displayed text</a:t>
            </a:r>
            <a:endParaRPr/>
          </a:p>
          <a:p>
            <a:pPr indent="-271462" lvl="0" marL="271462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283"/>
              <a:buChar char="●"/>
            </a:pPr>
            <a:r>
              <a:rPr lang="en-US" sz="1710"/>
              <a:t>queries</a:t>
            </a:r>
            <a:endParaRPr/>
          </a:p>
          <a:p>
            <a:pPr indent="-255778" lvl="1" marL="58756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40"/>
              <a:buChar char=""/>
            </a:pPr>
            <a:r>
              <a:rPr lang="en-US" sz="1520"/>
              <a:t>very large to unlimited vocabulary</a:t>
            </a:r>
            <a:endParaRPr/>
          </a:p>
          <a:p>
            <a:pPr indent="-255778" lvl="1" marL="58756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40"/>
              <a:buChar char=""/>
            </a:pPr>
            <a:r>
              <a:rPr lang="en-US" sz="1520"/>
              <a:t>phrases or sentences</a:t>
            </a:r>
            <a:endParaRPr/>
          </a:p>
          <a:p>
            <a:pPr indent="-208790" lvl="2" marL="86030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98"/>
              <a:buChar char=""/>
            </a:pPr>
            <a:r>
              <a:rPr lang="en-US" sz="1330"/>
              <a:t>often formulated as questions</a:t>
            </a:r>
            <a:endParaRPr/>
          </a:p>
          <a:p>
            <a:pPr indent="-271462" lvl="0" marL="271462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283"/>
              <a:buChar char="●"/>
            </a:pPr>
            <a:r>
              <a:rPr lang="en-US" sz="1710"/>
              <a:t>conversation</a:t>
            </a:r>
            <a:endParaRPr/>
          </a:p>
          <a:p>
            <a:pPr indent="-255778" lvl="1" marL="58756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40"/>
              <a:buChar char=""/>
            </a:pPr>
            <a:r>
              <a:rPr lang="en-US" sz="1520"/>
              <a:t>ongoing interaction among conversation participants</a:t>
            </a:r>
            <a:endParaRPr/>
          </a:p>
        </p:txBody>
      </p:sp>
      <p:sp>
        <p:nvSpPr>
          <p:cNvPr id="1361" name="Google Shape;1361;p11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13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User Interfaces</a:t>
            </a:r>
            <a:endParaRPr/>
          </a:p>
        </p:txBody>
      </p:sp>
      <p:sp>
        <p:nvSpPr>
          <p:cNvPr id="1367" name="Google Shape;1367;p113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utilization of interaction methods users are familiar with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“real-world”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task-specific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often gestures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discussed in a separate chapter later</a:t>
            </a:r>
            <a:endParaRPr/>
          </a:p>
        </p:txBody>
      </p:sp>
      <p:sp>
        <p:nvSpPr>
          <p:cNvPr id="1368" name="Google Shape;1368;p11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oogle Shape;1373;p114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374" name="Google Shape;1374;p1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5" name="Google Shape;1375;p114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6" name="Google Shape;1376;p114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Ubiquitous and Pervasive Computing</a:t>
            </a:r>
            <a:endParaRPr/>
          </a:p>
        </p:txBody>
      </p:sp>
      <p:sp>
        <p:nvSpPr>
          <p:cNvPr id="1377" name="Google Shape;1377;p114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overlap with Internet of Things (IoT)</a:t>
            </a:r>
            <a:endParaRPr/>
          </a:p>
          <a:p>
            <a:pPr indent="-200025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Usage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Capabilities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Advantages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Limitations</a:t>
            </a:r>
            <a:endParaRPr/>
          </a:p>
        </p:txBody>
      </p:sp>
      <p:sp>
        <p:nvSpPr>
          <p:cNvPr id="1378" name="Google Shape;1378;p11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115"/>
          <p:cNvGrpSpPr/>
          <p:nvPr/>
        </p:nvGrpSpPr>
        <p:grpSpPr>
          <a:xfrm>
            <a:off x="12700" y="6362700"/>
            <a:ext cx="1341439" cy="495300"/>
            <a:chOff x="0" y="0"/>
            <a:chExt cx="1341438" cy="495300"/>
          </a:xfrm>
        </p:grpSpPr>
        <p:pic>
          <p:nvPicPr>
            <p:cNvPr descr="image.png" id="1384" name="Google Shape;1384;p1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8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115"/>
            <p:cNvSpPr/>
            <p:nvPr/>
          </p:nvSpPr>
          <p:spPr>
            <a:xfrm>
              <a:off x="0" y="0"/>
              <a:ext cx="1341438" cy="495300"/>
            </a:xfrm>
            <a:prstGeom prst="rect">
              <a:avLst/>
            </a:prstGeom>
            <a:solidFill>
              <a:srgbClr val="F6FF72">
                <a:alpha val="47843"/>
              </a:srgbClr>
            </a:solidFill>
            <a:ln cap="flat" cmpd="sng" w="12700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6" name="Google Shape;1386;p115"/>
          <p:cNvSpPr txBox="1"/>
          <p:nvPr>
            <p:ph type="title"/>
          </p:nvPr>
        </p:nvSpPr>
        <p:spPr>
          <a:xfrm>
            <a:off x="549274" y="-1"/>
            <a:ext cx="8042277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Ubiquitous Computing – Usage</a:t>
            </a:r>
            <a:endParaRPr/>
          </a:p>
        </p:txBody>
      </p:sp>
      <p:sp>
        <p:nvSpPr>
          <p:cNvPr id="1387" name="Google Shape;1387;p115"/>
          <p:cNvSpPr txBox="1"/>
          <p:nvPr>
            <p:ph idx="1" type="body"/>
          </p:nvPr>
        </p:nvSpPr>
        <p:spPr>
          <a:xfrm>
            <a:off x="550862" y="1612900"/>
            <a:ext cx="803910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task-specific devices with computing capabilities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entertainment systems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home security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phone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car navigation systems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core functionality augmented by computational capabilities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connectivity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additional functionality</a:t>
            </a:r>
            <a:endParaRPr/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66"/>
              </a:buClr>
              <a:buSzPts val="1500"/>
              <a:buChar char=""/>
            </a:pPr>
            <a:r>
              <a:rPr lang="en-US" sz="2000">
                <a:solidFill>
                  <a:srgbClr val="002D99"/>
                </a:solidFill>
              </a:rPr>
              <a:t>better interaction</a:t>
            </a:r>
            <a:endParaRPr/>
          </a:p>
        </p:txBody>
      </p:sp>
      <p:sp>
        <p:nvSpPr>
          <p:cNvPr id="1388" name="Google Shape;1388;p11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